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9" r:id="rId10"/>
    <p:sldId id="266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0E9-E230-4A75-9AE3-A74EDED239C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FAB-DBC8-4E28-BFB2-482638C174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5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98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21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61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1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5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90E9-E230-4A75-9AE3-A74EDED239C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FAB-DBC8-4E28-BFB2-482638C17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5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6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7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0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85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7B0E5-37E9-4F96-A3C8-6072956E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153" y="1434353"/>
            <a:ext cx="9144000" cy="2604528"/>
          </a:xfrm>
        </p:spPr>
        <p:txBody>
          <a:bodyPr>
            <a:noAutofit/>
          </a:bodyPr>
          <a:lstStyle/>
          <a:p>
            <a:r>
              <a:rPr lang="ru-RU" sz="4400" b="0" i="0" dirty="0">
                <a:solidFill>
                  <a:srgbClr val="FFFF00"/>
                </a:solidFill>
                <a:effectLst/>
                <a:latin typeface="Calibri "/>
              </a:rPr>
              <a:t>Использование нейросетей в обучающем процессе в качестве инструмента для педагогов и обучающихся</a:t>
            </a:r>
            <a:endParaRPr lang="ru-RU" sz="4400" dirty="0">
              <a:solidFill>
                <a:srgbClr val="FFFF00"/>
              </a:solidFill>
              <a:latin typeface="Calibri 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AE4F7D-60C8-4DC5-BB62-76AEB1FA8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5907" y="4235823"/>
            <a:ext cx="5056093" cy="2375648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FFFF00"/>
                </a:solidFill>
                <a:latin typeface="Calibri "/>
              </a:rPr>
              <a:t>Подготовил</a:t>
            </a:r>
            <a:r>
              <a:rPr lang="en-US" dirty="0">
                <a:solidFill>
                  <a:srgbClr val="FFFF00"/>
                </a:solidFill>
                <a:latin typeface="Calibri "/>
              </a:rPr>
              <a:t>:</a:t>
            </a:r>
            <a:r>
              <a:rPr lang="ru-RU" dirty="0">
                <a:solidFill>
                  <a:srgbClr val="FFFF00"/>
                </a:solidFill>
                <a:latin typeface="Calibri "/>
              </a:rPr>
              <a:t> </a:t>
            </a:r>
            <a:r>
              <a:rPr lang="ru-RU" b="0" i="0" dirty="0">
                <a:solidFill>
                  <a:srgbClr val="FFFF00"/>
                </a:solidFill>
                <a:effectLst/>
                <a:latin typeface="Calibri "/>
              </a:rPr>
              <a:t>Фирсов Михаил Олегович, студент 2 курса</a:t>
            </a:r>
          </a:p>
          <a:p>
            <a:pPr algn="r"/>
            <a:r>
              <a:rPr lang="ru-RU" b="0" i="0" dirty="0">
                <a:solidFill>
                  <a:srgbClr val="FFFF00"/>
                </a:solidFill>
                <a:effectLst/>
                <a:latin typeface="Calibri "/>
              </a:rPr>
              <a:t>Научный руководитель: Зосимова Марина Александровна</a:t>
            </a:r>
            <a:endParaRPr lang="en-US" b="0" i="0" dirty="0">
              <a:solidFill>
                <a:srgbClr val="FFFF00"/>
              </a:solidFill>
              <a:effectLst/>
              <a:latin typeface="Calibri "/>
            </a:endParaRPr>
          </a:p>
          <a:p>
            <a:pPr algn="r"/>
            <a:r>
              <a:rPr lang="ru-RU" dirty="0">
                <a:solidFill>
                  <a:srgbClr val="FFFF00"/>
                </a:solidFill>
                <a:effectLst/>
                <a:latin typeface="Calibri "/>
              </a:rPr>
              <a:t>Учебное заведение</a:t>
            </a:r>
            <a:r>
              <a:rPr lang="en-US" dirty="0">
                <a:solidFill>
                  <a:srgbClr val="FFFF00"/>
                </a:solidFill>
                <a:effectLst/>
                <a:latin typeface="Calibri "/>
              </a:rPr>
              <a:t>:</a:t>
            </a:r>
            <a:r>
              <a:rPr lang="ru-RU" dirty="0">
                <a:solidFill>
                  <a:srgbClr val="FFFF00"/>
                </a:solidFill>
                <a:effectLst/>
                <a:latin typeface="Calibri "/>
              </a:rPr>
              <a:t> Волго-Вятский Филиал МТУСИ</a:t>
            </a:r>
            <a:endParaRPr lang="ru-RU" dirty="0">
              <a:solidFill>
                <a:srgbClr val="FFFF0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5718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5F988-E908-4847-8464-C4322760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42" y="280425"/>
            <a:ext cx="8534400" cy="86705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Calibri "/>
              </a:rPr>
              <a:t>Составление тестов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D01C5C34-0829-418B-A45E-333541ECE3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1836" y="1264025"/>
            <a:ext cx="6042212" cy="4928369"/>
          </a:xfrm>
        </p:spPr>
      </p:pic>
    </p:spTree>
    <p:extLst>
      <p:ext uri="{BB962C8B-B14F-4D97-AF65-F5344CB8AC3E}">
        <p14:creationId xmlns:p14="http://schemas.microsoft.com/office/powerpoint/2010/main" val="373851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0C392-46DF-45FC-BEA9-DDBF502C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186267"/>
            <a:ext cx="8534400" cy="99906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Calibri "/>
              </a:rPr>
              <a:t>Формирование Отчёта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414CB8-398E-48AF-B002-1731AA871B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112" y="1568823"/>
            <a:ext cx="3906076" cy="4769223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85990C-56A4-4F07-9E8E-074D9D0AEE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87858" y="1568823"/>
            <a:ext cx="3931511" cy="47692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9DE4E2-5EA5-467D-849B-2B80F4ABF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039" y="1568823"/>
            <a:ext cx="3790849" cy="47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9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40490-9867-4AE8-B169-55459051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7" y="130486"/>
            <a:ext cx="8534400" cy="1052856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Calibri "/>
              </a:rPr>
              <a:t>Справочная информация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DE95CA7-1B50-4BF5-A69C-3859D56BEF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6706" y="1183342"/>
            <a:ext cx="6831106" cy="5251832"/>
          </a:xfrm>
        </p:spPr>
      </p:pic>
    </p:spTree>
    <p:extLst>
      <p:ext uri="{BB962C8B-B14F-4D97-AF65-F5344CB8AC3E}">
        <p14:creationId xmlns:p14="http://schemas.microsoft.com/office/powerpoint/2010/main" val="348824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4204E-424B-43C4-BB7C-1755F884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40" y="488574"/>
            <a:ext cx="8534400" cy="92735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Calibri 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290EB-8F79-4EEF-B9C7-CF9EB9135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40" y="1754840"/>
            <a:ext cx="11409178" cy="365312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Нейросети — инструмент, а не замена педагога.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Перспективы: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Расширение функционала (видеоуроки, онлайн-курсы).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Глобальное внедрение в образовательные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92240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32F50-6C9B-4C30-B38A-EE88B53E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36" y="277906"/>
            <a:ext cx="10973405" cy="1326321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solidFill>
                  <a:srgbClr val="FFFF00"/>
                </a:solidFill>
                <a:latin typeface="Calibri 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1A04-2ADB-4707-98C1-57483B28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37" y="1504393"/>
            <a:ext cx="10973404" cy="452885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Canstantia"/>
              </a:rPr>
              <a:t>Актуальность темы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: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Canstantia"/>
              </a:rPr>
              <a:t>1. </a:t>
            </a:r>
            <a:r>
              <a:rPr lang="ru-RU" sz="2400" dirty="0">
                <a:solidFill>
                  <a:srgbClr val="FFFF00"/>
                </a:solidFill>
                <a:latin typeface="Canstantia"/>
              </a:rPr>
              <a:t>Рост применения ИИ в различных сферах (медицина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,</a:t>
            </a:r>
            <a:r>
              <a:rPr lang="ru-RU" sz="2400" dirty="0">
                <a:solidFill>
                  <a:srgbClr val="FFFF00"/>
                </a:solidFill>
                <a:latin typeface="Canstantia"/>
              </a:rPr>
              <a:t> армия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,</a:t>
            </a:r>
            <a:r>
              <a:rPr lang="ru-RU" sz="2400" dirty="0">
                <a:solidFill>
                  <a:srgbClr val="FFFF00"/>
                </a:solidFill>
                <a:latin typeface="Canstantia"/>
              </a:rPr>
              <a:t> развлечения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)</a:t>
            </a:r>
            <a:endParaRPr lang="ru-RU" sz="2400" dirty="0">
              <a:solidFill>
                <a:srgbClr val="FFFF00"/>
              </a:solidFill>
              <a:latin typeface="Canstantia"/>
            </a:endParaRPr>
          </a:p>
          <a:p>
            <a:pPr lvl="1"/>
            <a:r>
              <a:rPr lang="ru-RU" sz="2400" dirty="0">
                <a:solidFill>
                  <a:srgbClr val="FFFF00"/>
                </a:solidFill>
                <a:latin typeface="Canstantia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.</a:t>
            </a:r>
            <a:r>
              <a:rPr lang="ru-RU" sz="2400" dirty="0">
                <a:solidFill>
                  <a:srgbClr val="FFFF00"/>
                </a:solidFill>
                <a:latin typeface="Canstantia"/>
              </a:rPr>
              <a:t> Низкий уровень внедрения нейросетей в образовательный процесс</a:t>
            </a:r>
            <a:endParaRPr lang="en-US" sz="2400" dirty="0">
              <a:solidFill>
                <a:srgbClr val="FFFF00"/>
              </a:solidFill>
              <a:latin typeface="Canstantia"/>
            </a:endParaRPr>
          </a:p>
          <a:p>
            <a:r>
              <a:rPr lang="ru-RU" sz="2400" dirty="0">
                <a:solidFill>
                  <a:srgbClr val="FFFF00"/>
                </a:solidFill>
                <a:latin typeface="Canstantia"/>
              </a:rPr>
              <a:t>Цель работы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:</a:t>
            </a:r>
            <a:r>
              <a:rPr lang="ru-RU" sz="2400" dirty="0">
                <a:solidFill>
                  <a:srgbClr val="FFFF00"/>
                </a:solidFill>
                <a:latin typeface="Canstantia"/>
              </a:rPr>
              <a:t> Разработка инструмента на основе нейросетей для использования педагогами и обучающимися</a:t>
            </a:r>
            <a:endParaRPr lang="en-US" sz="2400" dirty="0">
              <a:solidFill>
                <a:srgbClr val="FFFF00"/>
              </a:solidFill>
              <a:latin typeface="Canstantia"/>
            </a:endParaRPr>
          </a:p>
          <a:p>
            <a:r>
              <a:rPr lang="ru-RU" sz="2400" dirty="0">
                <a:solidFill>
                  <a:srgbClr val="FFFF00"/>
                </a:solidFill>
                <a:latin typeface="Canstantia"/>
              </a:rPr>
              <a:t>Задачи работы</a:t>
            </a:r>
            <a:r>
              <a:rPr lang="en-US" sz="2400" dirty="0">
                <a:solidFill>
                  <a:srgbClr val="FFFF00"/>
                </a:solidFill>
                <a:latin typeface="Canstantia"/>
              </a:rPr>
              <a:t>: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Canstantia"/>
              </a:rPr>
              <a:t>1. </a:t>
            </a:r>
            <a:r>
              <a:rPr lang="ru-RU" sz="2400" dirty="0">
                <a:solidFill>
                  <a:srgbClr val="FFFF00"/>
                </a:solidFill>
                <a:latin typeface="Canstantia"/>
              </a:rPr>
              <a:t>Анализ существующих образовательных инструментов</a:t>
            </a:r>
            <a:endParaRPr lang="en-US" sz="2400" dirty="0">
              <a:solidFill>
                <a:srgbClr val="FFFF00"/>
              </a:solidFill>
              <a:latin typeface="Canstantia"/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  <a:latin typeface="Canstantia"/>
              </a:rPr>
              <a:t>2. 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Выявление потребностей преподавателей и учащихся</a:t>
            </a:r>
            <a:endParaRPr lang="en-US" sz="2400" dirty="0">
              <a:solidFill>
                <a:srgbClr val="FFFF00"/>
              </a:solidFill>
              <a:latin typeface="Canstantia"/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  <a:latin typeface="Canstantia"/>
              </a:rPr>
              <a:t>3. 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Разработка и реализация ПО с элементами ИИ</a:t>
            </a:r>
          </a:p>
        </p:txBody>
      </p:sp>
    </p:spTree>
    <p:extLst>
      <p:ext uri="{BB962C8B-B14F-4D97-AF65-F5344CB8AC3E}">
        <p14:creationId xmlns:p14="http://schemas.microsoft.com/office/powerpoint/2010/main" val="125924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D34D1-73FC-4657-8A30-F470AE0D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6" y="188798"/>
            <a:ext cx="5011269" cy="160934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Calibri "/>
              </a:rPr>
              <a:t>Технологии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05EF6-2793-4DFF-860A-600C92B8F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74" y="2133600"/>
            <a:ext cx="5385844" cy="4356847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Используемые подходы: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Машинное обучение (самообучающиеся системы).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Алгоритмы кластеризации и классификации (анализ учебных материалов).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Диалоговые системы (чат-боты).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Веб-технологии (HTML, CSS для интерфейсов).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96B7800-71B9-4B82-9259-37D0ABABB9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8" y="0"/>
            <a:ext cx="6194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1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9C5B3-08D8-4CC9-B898-F6CF3B88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98" y="197223"/>
            <a:ext cx="5349036" cy="1527986"/>
          </a:xfrm>
        </p:spPr>
        <p:txBody>
          <a:bodyPr>
            <a:normAutofit fontScale="90000"/>
          </a:bodyPr>
          <a:lstStyle/>
          <a:p>
            <a:r>
              <a:rPr lang="ru-RU" sz="4900" i="0" dirty="0">
                <a:solidFill>
                  <a:srgbClr val="FFFF00"/>
                </a:solidFill>
                <a:effectLst/>
                <a:latin typeface="Calibri "/>
              </a:rPr>
              <a:t>применения ИИ в других сферах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61C37-B3C6-451E-8FD6-D7634CBD5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698" y="2205318"/>
            <a:ext cx="4937655" cy="445545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FFFF00"/>
                </a:solidFill>
                <a:latin typeface="Canstantia"/>
              </a:rPr>
              <a:t>Медицина</a:t>
            </a:r>
            <a:r>
              <a:rPr lang="en-US" sz="2800" dirty="0">
                <a:solidFill>
                  <a:srgbClr val="FFFF00"/>
                </a:solidFill>
                <a:latin typeface="Canstantia"/>
              </a:rPr>
              <a:t>:</a:t>
            </a:r>
            <a:endParaRPr lang="ru-RU" sz="2800" dirty="0">
              <a:solidFill>
                <a:srgbClr val="FFFF00"/>
              </a:solidFill>
              <a:latin typeface="Canstanti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Диагностика заболеваний на ранних стадиях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Анализ больших данных</a:t>
            </a:r>
            <a:endParaRPr lang="ru-RU" sz="2800" dirty="0">
              <a:solidFill>
                <a:srgbClr val="FFFF00"/>
              </a:solidFill>
              <a:latin typeface="Canstantia"/>
            </a:endParaRPr>
          </a:p>
          <a:p>
            <a:r>
              <a:rPr lang="ru-RU" sz="2800" dirty="0">
                <a:solidFill>
                  <a:srgbClr val="FFFF00"/>
                </a:solidFill>
                <a:latin typeface="Canstantia"/>
              </a:rPr>
              <a:t>Армия</a:t>
            </a:r>
            <a:r>
              <a:rPr lang="en-US" sz="2800" dirty="0">
                <a:solidFill>
                  <a:srgbClr val="FFFF00"/>
                </a:solidFill>
                <a:latin typeface="Canstantia"/>
              </a:rPr>
              <a:t>:</a:t>
            </a:r>
          </a:p>
          <a:p>
            <a:pPr lvl="1"/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Управление дронами</a:t>
            </a:r>
            <a:endParaRPr lang="en-US" sz="2800" b="0" i="0" dirty="0">
              <a:solidFill>
                <a:srgbClr val="FFFF00"/>
              </a:solidFill>
              <a:effectLst/>
              <a:latin typeface="Canstantia"/>
            </a:endParaRPr>
          </a:p>
          <a:p>
            <a:pPr lvl="1"/>
            <a:r>
              <a:rPr lang="ru-RU" sz="2800" dirty="0">
                <a:solidFill>
                  <a:srgbClr val="FFFF00"/>
                </a:solidFill>
                <a:latin typeface="Canstantia"/>
              </a:rPr>
              <a:t>А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лгоритмы вербовки</a:t>
            </a:r>
            <a:endParaRPr lang="en-US" sz="2800" dirty="0">
              <a:solidFill>
                <a:srgbClr val="FFFF00"/>
              </a:solidFill>
              <a:latin typeface="Canstantia"/>
            </a:endParaRPr>
          </a:p>
          <a:p>
            <a:endParaRPr lang="ru-RU" sz="2200" dirty="0">
              <a:solidFill>
                <a:srgbClr val="FFFF00"/>
              </a:solidFill>
              <a:latin typeface="Canstantia"/>
            </a:endParaRPr>
          </a:p>
          <a:p>
            <a:pPr marL="0" indent="0">
              <a:buNone/>
            </a:pPr>
            <a:endParaRPr lang="ru-RU" sz="2400" dirty="0">
              <a:solidFill>
                <a:srgbClr val="FFFF00"/>
              </a:solidFill>
              <a:latin typeface="Canstantia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08905BE-0A55-4215-9BAA-63716B72F4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8" y="0"/>
            <a:ext cx="6176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9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4A5A7-4F6C-4F0B-9C75-7ACA6032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18" y="35460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4900" i="0" dirty="0">
                <a:solidFill>
                  <a:srgbClr val="FFFF00"/>
                </a:solidFill>
                <a:effectLst/>
                <a:latin typeface="Calibri "/>
              </a:rPr>
              <a:t>Преимущества нейросетей в образовании</a:t>
            </a:r>
            <a:endParaRPr lang="ru-RU" dirty="0">
              <a:latin typeface="Calibri 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A923A-DBE2-47E9-95EE-0DF814F81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18" y="2104557"/>
            <a:ext cx="9625200" cy="449455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FFFF00"/>
                </a:solidFill>
                <a:effectLst/>
                <a:latin typeface="Canstantia"/>
              </a:rPr>
              <a:t>Для педагогов: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FFFF00"/>
                </a:solidFill>
                <a:effectLst/>
                <a:latin typeface="Canstantia"/>
              </a:rPr>
              <a:t>Автоматизация отчетов, создание тестов, анализ усвоения материала.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FFFF00"/>
                </a:solidFill>
                <a:effectLst/>
                <a:latin typeface="Canstantia"/>
              </a:rPr>
              <a:t>Для обучающихся: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rgbClr val="FFFF00"/>
                </a:solidFill>
                <a:effectLst/>
                <a:latin typeface="Canstantia"/>
              </a:rPr>
              <a:t>Персонализированные материалы, доступ к информации в любом темпе.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31201-08D7-4270-A6AA-1C73CA63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89" y="265818"/>
            <a:ext cx="5205599" cy="1405964"/>
          </a:xfrm>
        </p:spPr>
        <p:txBody>
          <a:bodyPr>
            <a:normAutofit fontScale="90000"/>
          </a:bodyPr>
          <a:lstStyle/>
          <a:p>
            <a:r>
              <a:rPr lang="ru-RU" sz="4400" i="0" dirty="0">
                <a:solidFill>
                  <a:srgbClr val="FFFF00"/>
                </a:solidFill>
                <a:effectLst/>
                <a:latin typeface="Calibri "/>
              </a:rPr>
              <a:t>Ограничения и этические аспекты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12E255-A15E-49ED-9090-EE865D8DB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589" y="2139711"/>
            <a:ext cx="5761411" cy="4612342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FFFF00"/>
                </a:solidFill>
                <a:effectLst/>
                <a:latin typeface="Canstantia"/>
              </a:rPr>
              <a:t>Риски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Бездумное использование ИИ студентами.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Угроза снижения критического мышления.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FFFF00"/>
                </a:solidFill>
                <a:effectLst/>
                <a:latin typeface="Canstantia"/>
              </a:rPr>
              <a:t>Решение</a:t>
            </a: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Ограничение функционала нейросетей.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FFFF00"/>
                </a:solidFill>
                <a:effectLst/>
                <a:latin typeface="Canstantia"/>
              </a:rPr>
              <a:t>Акцент на развитие аналитических навыков.</a:t>
            </a:r>
          </a:p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EFB9E54-CC5E-4895-8DC9-26AAB1B83F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0"/>
            <a:ext cx="5997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1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B45F2-4081-460B-98F9-6A1CCAB2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33" y="371039"/>
            <a:ext cx="8534400" cy="1054846"/>
          </a:xfrm>
        </p:spPr>
        <p:txBody>
          <a:bodyPr>
            <a:normAutofit fontScale="90000"/>
          </a:bodyPr>
          <a:lstStyle/>
          <a:p>
            <a:r>
              <a:rPr lang="ru-RU" sz="4400" b="1" i="0" dirty="0">
                <a:solidFill>
                  <a:srgbClr val="FFFF00"/>
                </a:solidFill>
                <a:effectLst/>
                <a:latin typeface="Calibri "/>
              </a:rPr>
              <a:t>Практическая реализация</a:t>
            </a:r>
            <a:endParaRPr lang="ru-RU" sz="4400" dirty="0">
              <a:solidFill>
                <a:srgbClr val="FFFF00"/>
              </a:solidFill>
              <a:latin typeface="Calibri 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DBCB3-083C-4023-8B5E-D00FAFA96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732" y="1819836"/>
            <a:ext cx="11741867" cy="3962398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600" b="1" i="0" dirty="0">
                <a:solidFill>
                  <a:srgbClr val="FFFF00"/>
                </a:solidFill>
                <a:effectLst/>
                <a:latin typeface="Canstantia"/>
              </a:rPr>
              <a:t>Интеграция на сайты образовательных учреждений</a:t>
            </a:r>
            <a:r>
              <a:rPr lang="ru-RU" sz="2600" b="0" i="0" dirty="0">
                <a:solidFill>
                  <a:srgbClr val="FFFF00"/>
                </a:solidFill>
                <a:effectLst/>
                <a:latin typeface="Canstantia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FFFF00"/>
                </a:solidFill>
                <a:effectLst/>
                <a:latin typeface="Canstantia"/>
              </a:rPr>
              <a:t>Чат-боты с алгоритмами машинного обучения.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b="1" i="0" dirty="0">
                <a:solidFill>
                  <a:srgbClr val="FFFF00"/>
                </a:solidFill>
                <a:effectLst/>
                <a:latin typeface="Canstantia"/>
              </a:rPr>
              <a:t>Результаты</a:t>
            </a:r>
            <a:r>
              <a:rPr lang="ru-RU" sz="2600" b="0" i="0" dirty="0">
                <a:solidFill>
                  <a:srgbClr val="FFFF00"/>
                </a:solidFill>
                <a:effectLst/>
                <a:latin typeface="Canstantia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FFFF00"/>
                </a:solidFill>
                <a:effectLst/>
                <a:latin typeface="Canstantia"/>
              </a:rPr>
              <a:t>Экономия времени преподавателей.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FFFF00"/>
                </a:solidFill>
                <a:effectLst/>
                <a:latin typeface="Canstantia"/>
              </a:rPr>
              <a:t>Повышение эффективности обучения</a:t>
            </a:r>
            <a:r>
              <a:rPr lang="ru-RU" sz="2400" b="0" i="0" dirty="0">
                <a:solidFill>
                  <a:srgbClr val="FFFF00"/>
                </a:solidFill>
                <a:effectLst/>
                <a:latin typeface="Canstant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87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DF9C63-F49F-4BC3-8943-963FF904B4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236" y="471054"/>
            <a:ext cx="11340700" cy="5615709"/>
          </a:xfrm>
        </p:spPr>
      </p:pic>
    </p:spTree>
    <p:extLst>
      <p:ext uri="{BB962C8B-B14F-4D97-AF65-F5344CB8AC3E}">
        <p14:creationId xmlns:p14="http://schemas.microsoft.com/office/powerpoint/2010/main" val="103676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EB111-DA08-4D8C-9101-1CA8798B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8" y="505333"/>
            <a:ext cx="11439628" cy="5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2901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</TotalTime>
  <Words>267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 </vt:lpstr>
      <vt:lpstr>Canstantia</vt:lpstr>
      <vt:lpstr>Century Gothic</vt:lpstr>
      <vt:lpstr>Wingdings 3</vt:lpstr>
      <vt:lpstr>Сектор</vt:lpstr>
      <vt:lpstr>Использование нейросетей в обучающем процессе в качестве инструмента для педагогов и обучающихся</vt:lpstr>
      <vt:lpstr>Введение</vt:lpstr>
      <vt:lpstr>Технологии и методы</vt:lpstr>
      <vt:lpstr>применения ИИ в других сферах</vt:lpstr>
      <vt:lpstr>Преимущества нейросетей в образовании</vt:lpstr>
      <vt:lpstr>Ограничения и этические аспекты</vt:lpstr>
      <vt:lpstr>Практическая реализация</vt:lpstr>
      <vt:lpstr>Презентация PowerPoint</vt:lpstr>
      <vt:lpstr>Презентация PowerPoint</vt:lpstr>
      <vt:lpstr>Составление тестов</vt:lpstr>
      <vt:lpstr>Формирование Отчёта</vt:lpstr>
      <vt:lpstr>Справочная информация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нейросетей в обучающем процессе в качестве инструмента для педагогов и обучающихся</dc:title>
  <dc:creator>Михаил Фир</dc:creator>
  <cp:lastModifiedBy>Михаил</cp:lastModifiedBy>
  <cp:revision>10</cp:revision>
  <dcterms:created xsi:type="dcterms:W3CDTF">2025-05-15T13:00:37Z</dcterms:created>
  <dcterms:modified xsi:type="dcterms:W3CDTF">2025-05-16T06:31:59Z</dcterms:modified>
</cp:coreProperties>
</file>