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3B11BFE-FBD6-43FF-93D6-EE67B22F5677}" type="datetimeFigureOut">
              <a:rPr lang="ru-RU"/>
              <a:pPr>
                <a:defRPr/>
              </a:pPr>
              <a:t>23.05.2025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469609-994D-46BE-AF2D-2EA518385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8E4C1D-576D-4918-8496-7DB9B9D8089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52475" y="744538"/>
            <a:ext cx="10674350" cy="5349875"/>
            <a:chOff x="752858" y="744469"/>
            <a:chExt cx="10674117" cy="534967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>
                <a:cxn ang="0">
                  <a:pos x="8761" y="0"/>
                </a:cxn>
                <a:cxn ang="0">
                  <a:pos x="10000" y="0"/>
                </a:cxn>
                <a:cxn ang="0">
                  <a:pos x="10000" y="10000"/>
                </a:cxn>
                <a:cxn ang="0">
                  <a:pos x="0" y="10000"/>
                </a:cxn>
                <a:cxn ang="0">
                  <a:pos x="0" y="9126"/>
                </a:cxn>
                <a:cxn ang="0">
                  <a:pos x="8761" y="9127"/>
                </a:cxn>
                <a:cxn ang="0">
                  <a:pos x="8761" y="0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>
                <a:cxn ang="0">
                  <a:pos x="8763" y="0"/>
                </a:cxn>
                <a:cxn ang="0">
                  <a:pos x="10002" y="0"/>
                </a:cxn>
                <a:cxn ang="0">
                  <a:pos x="10002" y="10000"/>
                </a:cxn>
                <a:cxn ang="0">
                  <a:pos x="2" y="10000"/>
                </a:cxn>
                <a:cxn ang="0">
                  <a:pos x="0" y="9125"/>
                </a:cxn>
                <a:cxn ang="0">
                  <a:pos x="8763" y="9128"/>
                </a:cxn>
                <a:cxn ang="0">
                  <a:pos x="8763" y="0"/>
                </a:cxn>
              </a:cxnLst>
              <a:rect l="0" t="0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52475" y="6453188"/>
            <a:ext cx="1608138" cy="404812"/>
          </a:xfrm>
        </p:spPr>
        <p:txBody>
          <a:bodyPr/>
          <a:lstStyle>
            <a:lvl1pPr>
              <a:defRPr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575DA5A-9B67-4755-AC6E-CA24A9C48E32}" type="datetimeFigureOut">
              <a:rPr lang="ru-RU"/>
              <a:pPr>
                <a:defRPr/>
              </a:pPr>
              <a:t>23.05.2025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B65E0B0-566A-4C7B-9638-A0508EF37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BDB95-6B9A-467C-9E88-5C069CA95241}" type="datetimeFigureOut">
              <a:rPr lang="ru-RU"/>
              <a:pPr>
                <a:defRPr/>
              </a:pPr>
              <a:t>23.05.2025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53ED4-FE20-4195-A68B-FB3F3D5C8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1DE01-161F-4205-B21A-B57D357E2005}" type="datetimeFigureOut">
              <a:rPr lang="ru-RU"/>
              <a:pPr>
                <a:defRPr/>
              </a:pPr>
              <a:t>23.05.2025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181B2-3557-43DC-B43A-D483A77B3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3ECD8-3C9C-4284-9467-9847CC44341C}" type="datetimeFigureOut">
              <a:rPr lang="ru-RU"/>
              <a:pPr>
                <a:defRPr/>
              </a:pPr>
              <a:t>23.05.2025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FEFB2-4171-460A-86E3-D9D957F34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8151813" y="1685925"/>
            <a:ext cx="3275012" cy="4408488"/>
          </a:xfrm>
          <a:custGeom>
            <a:avLst/>
            <a:gdLst>
              <a:gd name="T0" fmla="*/ 0 w 4125"/>
              <a:gd name="T1" fmla="*/ 0 h 5554"/>
              <a:gd name="T2" fmla="*/ 4125 w 4125"/>
              <a:gd name="T3" fmla="*/ 5554 h 5554"/>
            </a:gdLst>
            <a:ahLst/>
            <a:cxnLst>
              <a:cxn ang="0">
                <a:pos x="3614" y="0"/>
              </a:cxn>
              <a:cxn ang="0">
                <a:pos x="4125" y="0"/>
              </a:cxn>
              <a:cxn ang="0">
                <a:pos x="4125" y="5554"/>
              </a:cxn>
              <a:cxn ang="0">
                <a:pos x="0" y="5554"/>
              </a:cxn>
              <a:cxn ang="0">
                <a:pos x="0" y="5074"/>
              </a:cxn>
              <a:cxn ang="0">
                <a:pos x="3614" y="5074"/>
              </a:cxn>
              <a:cxn ang="0">
                <a:pos x="3614" y="0"/>
              </a:cxn>
            </a:cxnLst>
            <a:rect l="T0" t="T1" r="T2" b="T3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38188" y="6453188"/>
            <a:ext cx="1622425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EA0CC75-0E79-4706-A7F6-C0FF980E9945}" type="datetimeFigureOut">
              <a:rPr lang="ru-RU"/>
              <a:pPr>
                <a:defRPr/>
              </a:pPr>
              <a:t>23.05.2025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64B50FE-69FB-46A6-B62A-797341798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85E6C-DA3B-4603-BF50-1A11D8ED855F}" type="datetimeFigureOut">
              <a:rPr lang="ru-RU"/>
              <a:pPr>
                <a:defRPr/>
              </a:pPr>
              <a:t>23.05.2025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7C87B-68C4-4530-A4FE-41E4673CD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8111-4A51-4511-B9BC-066C4E14C7AD}" type="datetimeFigureOut">
              <a:rPr lang="ru-RU"/>
              <a:pPr>
                <a:defRPr/>
              </a:pPr>
              <a:t>23.05.2025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853E5-5CFC-4424-8011-79EA8C07E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8C402-23C1-4A13-93B4-A2192B881D2C}" type="datetimeFigureOut">
              <a:rPr lang="ru-RU"/>
              <a:pPr>
                <a:defRPr/>
              </a:pPr>
              <a:t>23.05.2025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7B13F-5F7F-495C-B66F-9C86F8EDE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6423B-6704-4BA9-9637-11D46FF159F4}" type="datetimeFigureOut">
              <a:rPr lang="ru-RU"/>
              <a:pPr>
                <a:defRPr/>
              </a:pPr>
              <a:t>23.05.2025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6FF98-5AD6-4350-940F-439079B79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73A0C26-5866-4F83-8ED7-11CE515C9408}" type="datetimeFigureOut">
              <a:rPr lang="ru-RU"/>
              <a:pPr>
                <a:defRPr/>
              </a:pPr>
              <a:t>23.05.2025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2E245D4-90D6-4036-BDD1-B4BC881B8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EC1F8C1-9DCE-4075-9978-CB6E39ED70FD}" type="datetimeFigureOut">
              <a:rPr lang="ru-RU"/>
              <a:pPr>
                <a:defRPr/>
              </a:pPr>
              <a:t>23.05.2025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2931DBC-BAF7-46A1-9E31-401AB4653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685800"/>
            <a:ext cx="960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286000"/>
            <a:ext cx="9601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188"/>
            <a:ext cx="1204913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AA3665-BC40-4A6F-B629-FE576D0B3BFD}" type="datetimeFigureOut">
              <a:rPr lang="ru-RU"/>
              <a:pPr>
                <a:defRPr/>
              </a:pPr>
              <a:t>23.05.2025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4013" y="6453188"/>
            <a:ext cx="628015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613" y="6453188"/>
            <a:ext cx="159702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9E6333-65BC-4D31-8CA1-52A641B19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77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6" r:id="rId3"/>
    <p:sldLayoutId id="2147483753" r:id="rId4"/>
    <p:sldLayoutId id="2147483752" r:id="rId5"/>
    <p:sldLayoutId id="2147483751" r:id="rId6"/>
    <p:sldLayoutId id="2147483750" r:id="rId7"/>
    <p:sldLayoutId id="2147483757" r:id="rId8"/>
    <p:sldLayoutId id="2147483758" r:id="rId9"/>
    <p:sldLayoutId id="2147483749" r:id="rId10"/>
    <p:sldLayoutId id="2147483748" r:id="rId11"/>
  </p:sldLayoutIdLst>
  <p:txStyles>
    <p:titleStyle>
      <a:lvl1pPr algn="l" rtl="0" fontAlgn="base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2pPr>
      <a:lvl3pPr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3pPr>
      <a:lvl4pPr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4pPr>
      <a:lvl5pPr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5pPr>
      <a:lvl6pPr marL="4572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6pPr>
      <a:lvl7pPr marL="9144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7pPr>
      <a:lvl8pPr marL="13716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8pPr>
      <a:lvl9pPr marL="18288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9pPr>
    </p:titleStyle>
    <p:bodyStyle>
      <a:lvl1pPr marL="382588" indent="-382588" algn="l" rtl="0" fontAlgn="base">
        <a:lnSpc>
          <a:spcPct val="94000"/>
        </a:lnSpc>
        <a:spcBef>
          <a:spcPts val="1000"/>
        </a:spcBef>
        <a:spcAft>
          <a:spcPts val="200"/>
        </a:spcAft>
        <a:buFont typeface="Franklin Gothic Book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2588" algn="l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2588" algn="l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/>
        <a:buChar char="■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2588" algn="l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/>
        <a:buChar char="–"/>
        <a:defRPr i="1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2588" algn="l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914525" y="1789113"/>
            <a:ext cx="8361363" cy="2097087"/>
          </a:xfrm>
        </p:spPr>
        <p:txBody>
          <a:bodyPr rtlCol="0"/>
          <a:lstStyle/>
          <a:p>
            <a:pPr indent="450215" fontAlgn="auto">
              <a:spcAft>
                <a:spcPts val="800"/>
              </a:spcAft>
              <a:defRPr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Индивидуальный проект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электромагнитной индукции в космосе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2771775" y="3600450"/>
            <a:ext cx="8283575" cy="2178050"/>
          </a:xfrm>
        </p:spPr>
        <p:txBody>
          <a:bodyPr rtlCol="0">
            <a:normAutofit fontScale="85000" lnSpcReduction="20000"/>
          </a:bodyPr>
          <a:lstStyle/>
          <a:p>
            <a:pPr algn="r" fontAlgn="auto">
              <a:spcAft>
                <a:spcPts val="800"/>
              </a:spcAft>
              <a:buFont typeface="Franklin Gothic Book" panose="020B0503020102020204" pitchFamily="34" charset="0"/>
              <a:buNone/>
              <a:tabLst>
                <a:tab pos="3781425" algn="l"/>
              </a:tabLst>
              <a:defRPr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Выполнил: </a:t>
            </a:r>
          </a:p>
          <a:p>
            <a:pPr algn="r" fontAlgn="auto">
              <a:spcAft>
                <a:spcPts val="800"/>
              </a:spcAft>
              <a:buFont typeface="Franklin Gothic Book" panose="020B0503020102020204" pitchFamily="34" charset="0"/>
              <a:buNone/>
              <a:tabLst>
                <a:tab pos="3781425" algn="l"/>
              </a:tabLst>
              <a:defRPr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 2 курса группы ПС-207</a:t>
            </a:r>
          </a:p>
          <a:p>
            <a:pPr algn="r" fontAlgn="auto">
              <a:spcAft>
                <a:spcPts val="600"/>
              </a:spcAft>
              <a:buFont typeface="Franklin Gothic Book" panose="020B0503020102020204" pitchFamily="34" charset="0"/>
              <a:buNone/>
              <a:tabLst>
                <a:tab pos="3781425" algn="l"/>
              </a:tabLst>
              <a:defRPr/>
            </a:pPr>
            <a:r>
              <a:rPr lang="ru-RU" sz="1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Демин Кирилл Денисович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fontAlgn="auto">
              <a:spcAft>
                <a:spcPts val="600"/>
              </a:spcAft>
              <a:buFont typeface="Franklin Gothic Book" panose="020B0503020102020204" pitchFamily="34" charset="0"/>
              <a:buNone/>
              <a:tabLst>
                <a:tab pos="3781425" algn="l"/>
              </a:tabLst>
              <a:defRPr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r" fontAlgn="auto">
              <a:spcAft>
                <a:spcPts val="600"/>
              </a:spcAft>
              <a:buFont typeface="Franklin Gothic Book" panose="020B0503020102020204" pitchFamily="34" charset="0"/>
              <a:buNone/>
              <a:tabLst>
                <a:tab pos="3781425" algn="l"/>
              </a:tabLst>
              <a:defRPr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проекта:</a:t>
            </a:r>
          </a:p>
          <a:p>
            <a:pPr algn="r" fontAlgn="auto">
              <a:spcAft>
                <a:spcPts val="600"/>
              </a:spcAft>
              <a:buFont typeface="Franklin Gothic Book" panose="020B0503020102020204" pitchFamily="34" charset="0"/>
              <a:buNone/>
              <a:tabLst>
                <a:tab pos="3781425" algn="l"/>
              </a:tabLst>
              <a:defRPr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Преподаватель </a:t>
            </a:r>
          </a:p>
          <a:p>
            <a:pPr algn="r" fontAlgn="auto">
              <a:spcAft>
                <a:spcPts val="600"/>
              </a:spcAft>
              <a:buFont typeface="Franklin Gothic Book" panose="020B0503020102020204" pitchFamily="34" charset="0"/>
              <a:buNone/>
              <a:tabLst>
                <a:tab pos="3781425" algn="l"/>
              </a:tabLst>
              <a:defRPr/>
            </a:pPr>
            <a:r>
              <a:rPr lang="ru-RU" sz="18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Шаманина</a:t>
            </a:r>
            <a:r>
              <a:rPr lang="ru-RU" sz="1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Э.В.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buFont typeface="Franklin Gothic Book" panose="020B0503020102020204" pitchFamily="34" charset="0"/>
              <a:buNone/>
              <a:defRPr/>
            </a:pPr>
            <a:endParaRPr lang="ru-RU" dirty="0"/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3865563" y="0"/>
            <a:ext cx="6094412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БЮДЖЕТНОЕ  ПРОФЕССИОНАЛЬНОЕ  ОБРАЗОВАТЕЛЬНОЕ  УЧРЕЖДЕНИЕ</a:t>
            </a:r>
          </a:p>
          <a:p>
            <a:pPr algn="ctr">
              <a:spcAft>
                <a:spcPts val="800"/>
              </a:spcAf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НИЖЕГОРОДСКИЙ АВИАЦИОННЫЙ ТЕХНИЧЕСКИЙ КОЛЛЕДЖ</a:t>
            </a:r>
          </a:p>
          <a:p>
            <a:pPr algn="ctr">
              <a:spcAft>
                <a:spcPts val="800"/>
              </a:spcAf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(ГБПОУ «НАТК»)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1169988" y="420688"/>
            <a:ext cx="10140950" cy="5695950"/>
          </a:xfrm>
        </p:spPr>
        <p:txBody>
          <a:bodyPr>
            <a:normAutofit fontScale="85000" lnSpcReduction="2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Заключение </a:t>
            </a:r>
          </a:p>
          <a:p>
            <a:pPr>
              <a:lnSpc>
                <a:spcPct val="100000"/>
              </a:lnSpc>
              <a:buFont typeface="Franklin Gothic Book"/>
              <a:buNone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данной работе я достиг поставленных мною целей. Проанализировал доступную информацию по теме «Электромагнитная индукция», разобрался с принципами работы электромагнитного ускорителя, спроектировал демонстрационное устройство и собрал его.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 typeface="Franklin Gothic Book"/>
              <a:buNone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выполнил поставленные мною задачи и считаю, что у этой темы есть перспективное будущее. В данный момент устройства, принцип действия которых основан на  законе электромагнитной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индукции,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повсеместно встречаются на земле. Вопрос времени, когда устройства на основе электромагнитного ускорения начнут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применять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космосе. У данной технологии есть свои недостатки, как и весомые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плюсы.</a:t>
            </a:r>
            <a:endParaRPr lang="ru-RU" sz="3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Font typeface="Franklin Gothic Book"/>
              <a:buNone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Надеюсь, в будущем эта тема будет активно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развиваться,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т.к.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станет актуальным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перемещение грузов в межпланетном пространстве.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950913" y="255588"/>
            <a:ext cx="10067925" cy="3959225"/>
          </a:xfrm>
        </p:spPr>
        <p:txBody>
          <a:bodyPr rtlCol="0">
            <a:normAutofit/>
          </a:bodyPr>
          <a:lstStyle/>
          <a:p>
            <a:pPr marL="384048" indent="-384048" fontAlgn="auto">
              <a:buFont typeface="Arial" panose="020B0604020202020204" pitchFamily="34" charset="0"/>
              <a:buChar char="•"/>
              <a:defRPr/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темы: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auto">
              <a:buFont typeface="Franklin Gothic Book" panose="020B0503020102020204" pitchFamily="34" charset="0"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сейчас, в наше время этот вопрос не стоит на повестке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дня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не является первоочередной задачей, с которой нужно справиться. Но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допустим: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сейчас за футуристичным окном уже 2150 год, человек научился успешно преодолевать притяжение земли и бороздит просторы бескрайней вселенной. Но как же человеку транспортировать ресурсы? Допустим, производится разработка руды в астероиде, но тут встает вопрос, а как транспортировать все эти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ресурсы,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их надо отправить на сто, тысячу или даже десять тысяч километров. Неужели каждый раз нам нужно брать с собой огромное количество топлива? Есть ли другой способ отправить груз в нужную точку?</a:t>
            </a:r>
          </a:p>
          <a:p>
            <a:pPr marL="384048" indent="-384048" fontAlgn="auto">
              <a:buFont typeface="Franklin Gothic Book" panose="020B0503020102020204" pitchFamily="34" charset="0"/>
              <a:buChar char="■"/>
              <a:defRPr/>
            </a:pPr>
            <a:endParaRPr lang="ru-RU" dirty="0"/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950913" y="2490788"/>
            <a:ext cx="9232900" cy="343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charset="0"/>
              <a:buChar char="•"/>
              <a:tabLst>
                <a:tab pos="2276475" algn="l"/>
                <a:tab pos="5940425" algn="l"/>
              </a:tabLs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Проблема: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Перевоз грузов на небольшие расстояния в космосе. </a:t>
            </a: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charset="0"/>
              <a:buChar char="•"/>
              <a:tabLst>
                <a:tab pos="2276475" algn="l"/>
                <a:tab pos="5940425" algn="l"/>
              </a:tabLs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Гипотеза: 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</a:t>
            </a:r>
            <a: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применять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устройства на основе электромагнитной индукции для перемещения грузов в космосе </a:t>
            </a: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charset="0"/>
              <a:buChar char="•"/>
              <a:tabLst>
                <a:tab pos="2276475" algn="l"/>
                <a:tab pos="5940425" algn="l"/>
              </a:tabLs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создать устройство, работающее на принципе электромагнитной индукции, которое можно использовать для перемещения грузов в космосе </a:t>
            </a: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charset="0"/>
              <a:buChar char="•"/>
              <a:tabLst>
                <a:tab pos="2276475" algn="l"/>
                <a:tab pos="5940425" algn="l"/>
              </a:tabLs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Практическая значимость исследования.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 перемещения грузов без использования топлива или с минимальным его количеством </a:t>
            </a: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941388" y="238125"/>
            <a:ext cx="10031412" cy="5629275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2276475" algn="l"/>
                <a:tab pos="5940425" algn="l"/>
              </a:tabLst>
            </a:pPr>
            <a:r>
              <a:rPr lang="ru-RU" sz="18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lang="ru-RU" sz="18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tabLst>
                <a:tab pos="2276475" algn="l"/>
                <a:tab pos="5940425" algn="l"/>
              </a:tabLst>
            </a:pPr>
            <a:r>
              <a:rPr lang="ru-RU" sz="1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Проанализировать доступную информацию по теме и выбрать важное</a:t>
            </a:r>
          </a:p>
          <a:p>
            <a:pPr algn="just">
              <a:lnSpc>
                <a:spcPct val="150000"/>
              </a:lnSpc>
              <a:tabLst>
                <a:tab pos="2276475" algn="l"/>
                <a:tab pos="5940425" algn="l"/>
              </a:tabLst>
            </a:pPr>
            <a:r>
              <a:rPr lang="ru-RU" sz="1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Разобраться с принципами использования электромагнитной индукции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2276475" algn="l"/>
                <a:tab pos="5940425" algn="l"/>
              </a:tabLst>
            </a:pPr>
            <a:r>
              <a:rPr lang="ru-RU" sz="1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Создать наглядное приспособление для демонстрации способа применения электромагнитной индукции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2276475" algn="l"/>
                <a:tab pos="5940425" algn="l"/>
              </a:tabLst>
            </a:pPr>
            <a:r>
              <a:rPr lang="ru-RU" sz="18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 исследования: </a:t>
            </a:r>
            <a:r>
              <a:rPr lang="ru-RU" sz="1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интернет-сёрфинг, анализ полученной информации,</a:t>
            </a:r>
            <a:r>
              <a:rPr lang="ru-RU" sz="18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физической модели. </a:t>
            </a:r>
          </a:p>
          <a:p>
            <a:pPr>
              <a:tabLst>
                <a:tab pos="2276475" algn="l"/>
                <a:tab pos="5940425" algn="l"/>
              </a:tabLst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646113" y="1374775"/>
            <a:ext cx="4527550" cy="5373688"/>
          </a:xfrm>
        </p:spPr>
        <p:txBody>
          <a:bodyPr/>
          <a:lstStyle/>
          <a:p>
            <a:r>
              <a:rPr lang="ru-RU" sz="1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Электромагнитная индукция – это явление возникновения электрического тока в замкнутом проводящем контуре при изменении магнитного потока, проходящего через этот контур. Проще говоря, если магнитное поле, пронизывающее петлю из провода, меняется, то в этой петле возникает электрический ток.</a:t>
            </a:r>
          </a:p>
          <a:p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Рамка 3">
            <a:extLst/>
          </p:cNvPr>
          <p:cNvSpPr/>
          <p:nvPr/>
        </p:nvSpPr>
        <p:spPr>
          <a:xfrm>
            <a:off x="-576263" y="-777875"/>
            <a:ext cx="13606463" cy="8156575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7411" name="Picture 2" descr="https://geostart.ru/data_api/api/geo_show/3/3d1b011f96003125ca27edee5fd4009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250" y="2171700"/>
            <a:ext cx="7091363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932238" y="482600"/>
            <a:ext cx="4589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Электромагнитная индукция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7138" y="492125"/>
            <a:ext cx="9769475" cy="648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72638" y="554038"/>
            <a:ext cx="8569325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868363" y="1152525"/>
            <a:ext cx="9764712" cy="5705475"/>
          </a:xfrm>
        </p:spPr>
        <p:txBody>
          <a:bodyPr/>
          <a:lstStyle/>
          <a:p>
            <a:r>
              <a:rPr lang="ru-RU" sz="1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Электрогенераторы</a:t>
            </a:r>
          </a:p>
          <a:p>
            <a:r>
              <a:rPr lang="ru-RU" sz="1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Трансформаторы</a:t>
            </a:r>
          </a:p>
          <a:p>
            <a:r>
              <a:rPr lang="ru-RU" sz="1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Двигатели переменного тока</a:t>
            </a:r>
          </a:p>
          <a:p>
            <a:r>
              <a:rPr lang="ru-RU" sz="1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Индукционные плиты</a:t>
            </a:r>
          </a:p>
          <a:p>
            <a:r>
              <a:rPr lang="ru-RU" sz="1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Беспроводная зарядка</a:t>
            </a:r>
          </a:p>
          <a:p>
            <a:r>
              <a:rPr lang="ru-RU" sz="1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Датчики</a:t>
            </a:r>
          </a:p>
          <a:p>
            <a:r>
              <a:rPr lang="ru-RU" sz="1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Медицинская</a:t>
            </a:r>
            <a:r>
              <a:rPr lang="ru-RU" sz="180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техника</a:t>
            </a:r>
            <a:endParaRPr lang="ru-RU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2801938" y="23813"/>
            <a:ext cx="6870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Области применения электромагнитной индукции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76200" y="0"/>
            <a:ext cx="12344400" cy="695325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/>
          </p:cNvPr>
          <p:cNvSpPr/>
          <p:nvPr/>
        </p:nvSpPr>
        <p:spPr>
          <a:xfrm>
            <a:off x="639763" y="941388"/>
            <a:ext cx="6510337" cy="550386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: скругленные углы 9">
            <a:extLst/>
          </p:cNvPr>
          <p:cNvSpPr/>
          <p:nvPr/>
        </p:nvSpPr>
        <p:spPr>
          <a:xfrm>
            <a:off x="7680325" y="1260475"/>
            <a:ext cx="4322763" cy="3109913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7791450" y="1435100"/>
            <a:ext cx="4322763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Franklin Gothic Book"/>
              <a:buAutoNum type="arabicPeriod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 тока 18 в </a:t>
            </a:r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buFont typeface="Franklin Gothic Book"/>
              <a:buAutoNum type="arabicPeriod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Переключатель 3 фазный</a:t>
            </a:r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buFont typeface="Franklin Gothic Book"/>
              <a:buAutoNum type="arabicPeriod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Кнопка контактная </a:t>
            </a:r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buFont typeface="Franklin Gothic Book"/>
              <a:buAutoNum type="arabicPeriod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Резистор</a:t>
            </a:r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buFont typeface="Franklin Gothic Book"/>
              <a:buAutoNum type="arabicPeriod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Повышающая плата с 18 на 390 вольт </a:t>
            </a:r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buFont typeface="Franklin Gothic Book"/>
              <a:buAutoNum type="arabicPeriod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Тиристор </a:t>
            </a:r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buFont typeface="Franklin Gothic Book"/>
              <a:buAutoNum type="arabicPeriod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Диод</a:t>
            </a:r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buFont typeface="Franklin Gothic Book"/>
              <a:buAutoNum type="arabicPeriod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Конденсатор на 410 вольт </a:t>
            </a:r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Franklin Gothic Book"/>
              <a:buAutoNum type="arabicPeriod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Катушка индукционная </a:t>
            </a:r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4464050" y="163513"/>
            <a:ext cx="3884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Электрическая схема</a:t>
            </a:r>
          </a:p>
        </p:txBody>
      </p:sp>
      <p:sp>
        <p:nvSpPr>
          <p:cNvPr id="21509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10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12888"/>
            <a:ext cx="5583238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325" y="1190625"/>
            <a:ext cx="5518150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3763" y="1804988"/>
            <a:ext cx="594995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Рамка 5">
            <a:extLst/>
          </p:cNvPr>
          <p:cNvSpPr/>
          <p:nvPr/>
        </p:nvSpPr>
        <p:spPr>
          <a:xfrm>
            <a:off x="820738" y="1150938"/>
            <a:ext cx="11102975" cy="4929187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5613400" y="293688"/>
            <a:ext cx="1517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Модель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3613" y="1660525"/>
            <a:ext cx="5780087" cy="4464050"/>
          </a:xfrm>
        </p:spPr>
      </p:pic>
      <p:sp>
        <p:nvSpPr>
          <p:cNvPr id="5" name="Рамка 4">
            <a:extLst/>
          </p:cNvPr>
          <p:cNvSpPr/>
          <p:nvPr/>
        </p:nvSpPr>
        <p:spPr>
          <a:xfrm>
            <a:off x="2854325" y="927100"/>
            <a:ext cx="7078663" cy="5930900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4010025" y="357188"/>
            <a:ext cx="4192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Модель в собранном виде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Уголки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123</TotalTime>
  <Words>451</Words>
  <Application>Microsoft Office PowerPoint</Application>
  <PresentationFormat>Широкоэкранный</PresentationFormat>
  <Paragraphs>50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Franklin Gothic Book</vt:lpstr>
      <vt:lpstr>Times New Roman</vt:lpstr>
      <vt:lpstr>Уголки</vt:lpstr>
      <vt:lpstr>Индивидуальный проект   Использование электромагнитной индукции в космосе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проект   Использование электромагнитной индукции в космосе </dc:title>
  <dc:creator>User</dc:creator>
  <cp:lastModifiedBy>Владелец</cp:lastModifiedBy>
  <cp:revision>10</cp:revision>
  <dcterms:created xsi:type="dcterms:W3CDTF">2025-04-23T20:43:10Z</dcterms:created>
  <dcterms:modified xsi:type="dcterms:W3CDTF">2025-05-23T18:30:54Z</dcterms:modified>
</cp:coreProperties>
</file>