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306" r:id="rId3"/>
    <p:sldId id="335" r:id="rId4"/>
    <p:sldId id="311" r:id="rId5"/>
    <p:sldId id="328" r:id="rId6"/>
    <p:sldId id="316" r:id="rId7"/>
    <p:sldId id="327" r:id="rId8"/>
    <p:sldId id="334" r:id="rId9"/>
    <p:sldId id="317" r:id="rId10"/>
    <p:sldId id="331" r:id="rId11"/>
    <p:sldId id="330" r:id="rId12"/>
    <p:sldId id="332" r:id="rId13"/>
    <p:sldId id="333" r:id="rId14"/>
    <p:sldId id="304" r:id="rId15"/>
    <p:sldId id="336" r:id="rId16"/>
    <p:sldId id="321" r:id="rId17"/>
    <p:sldId id="305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6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5T12:49:58.111" idx="1">
    <p:pos x="5632" y="82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7043-FEF6-4BE9-89BF-504B608CEDD4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C5C00-6E72-4074-BB16-7625E9A46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3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C5C00-6E72-4074-BB16-7625E9A46F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C5C00-6E72-4074-BB16-7625E9A46F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C5C00-6E72-4074-BB16-7625E9A46FB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C5C00-6E72-4074-BB16-7625E9A46FB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C5C00-6E72-4074-BB16-7625E9A46FB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0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-valery.ru/wp-content/upload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luch.ru/archive/503/110787/" TargetMode="External"/><Relationship Id="rId4" Type="http://schemas.openxmlformats.org/officeDocument/2006/relationships/hyperlink" Target="https://studylib.ru/doc/6604405/klushnikov-stepanov-2006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" y="33619"/>
            <a:ext cx="9138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9533" y="2499093"/>
            <a:ext cx="8496944" cy="1384995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Разработка и изготовление макета для проведения лабораторных работ по дисциплине «Электронная техника»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936" y="0"/>
            <a:ext cx="8784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dirty="0">
                <a:latin typeface="Arial Black" panose="020B0A04020102020204" pitchFamily="34" charset="0"/>
              </a:rPr>
              <a:t>Министерство образования и науки </a:t>
            </a:r>
          </a:p>
          <a:p>
            <a:pPr lvl="0" algn="ctr">
              <a:spcBef>
                <a:spcPct val="0"/>
              </a:spcBef>
            </a:pPr>
            <a:r>
              <a:rPr lang="ru-RU" altLang="ru-RU" dirty="0">
                <a:latin typeface="Arial Black" panose="020B0A04020102020204" pitchFamily="34" charset="0"/>
              </a:rPr>
              <a:t>Нижегородской области</a:t>
            </a:r>
          </a:p>
          <a:p>
            <a:pPr lvl="0" algn="ctr">
              <a:spcBef>
                <a:spcPct val="0"/>
              </a:spcBef>
            </a:pPr>
            <a:r>
              <a:rPr lang="ru-RU" altLang="ru-RU" dirty="0">
                <a:latin typeface="Arial Black" panose="020B0A04020102020204" pitchFamily="34" charset="0"/>
              </a:rPr>
              <a:t>Государственное бюджетное профессиональное образовательное учреждение </a:t>
            </a:r>
          </a:p>
          <a:p>
            <a:pPr lvl="0" algn="ctr">
              <a:spcBef>
                <a:spcPct val="0"/>
              </a:spcBef>
            </a:pPr>
            <a:r>
              <a:rPr lang="ru-RU" altLang="ru-RU" dirty="0">
                <a:latin typeface="Arial Black" panose="020B0A04020102020204" pitchFamily="34" charset="0"/>
              </a:rPr>
              <a:t>«Нижегородский радиотехнический колледж»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60481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latin typeface="Arial Black" panose="020B0A04020102020204" pitchFamily="34" charset="0"/>
              </a:rPr>
              <a:t>г. Нижний Новгород</a:t>
            </a:r>
          </a:p>
          <a:p>
            <a:pPr lvl="0" algn="ctr"/>
            <a:r>
              <a:rPr lang="ru-RU" dirty="0">
                <a:latin typeface="Arial Black" panose="020B0A04020102020204" pitchFamily="34" charset="0"/>
              </a:rPr>
              <a:t>20</a:t>
            </a:r>
            <a:r>
              <a:rPr lang="en-US" dirty="0">
                <a:latin typeface="Arial Black" panose="020B0A04020102020204" pitchFamily="34" charset="0"/>
              </a:rPr>
              <a:t>2</a:t>
            </a:r>
            <a:r>
              <a:rPr lang="ru-RU" dirty="0">
                <a:latin typeface="Arial Black" panose="020B0A04020102020204" pitchFamily="34" charset="0"/>
              </a:rPr>
              <a:t>5 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B7D7A-6CE5-4F24-94ED-1968567DBE59}"/>
              </a:ext>
            </a:extLst>
          </p:cNvPr>
          <p:cNvSpPr txBox="1"/>
          <p:nvPr/>
        </p:nvSpPr>
        <p:spPr>
          <a:xfrm>
            <a:off x="611560" y="432844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 обучающийся группы 3РА-22-1УП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Синельников Егор Сергеевич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Руководитель: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Гречкина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721405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" y="30832"/>
            <a:ext cx="9138118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2303748" y="260648"/>
            <a:ext cx="4500500" cy="584775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Старый макет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A545E-B222-4439-8FCA-0574D446FE42}"/>
              </a:ext>
            </a:extLst>
          </p:cNvPr>
          <p:cNvSpPr txBox="1"/>
          <p:nvPr/>
        </p:nvSpPr>
        <p:spPr>
          <a:xfrm>
            <a:off x="2286980" y="5606190"/>
            <a:ext cx="5112568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Размеры : Ширина (52 х 40 х 21) см</a:t>
            </a:r>
          </a:p>
          <a:p>
            <a:r>
              <a:rPr lang="ru-RU" dirty="0">
                <a:latin typeface="Arial Black" panose="020B0A04020102020204" pitchFamily="34" charset="0"/>
              </a:rPr>
              <a:t>Масса : </a:t>
            </a:r>
            <a:r>
              <a:rPr lang="en-US" dirty="0">
                <a:latin typeface="Arial Black" panose="020B0A04020102020204" pitchFamily="34" charset="0"/>
              </a:rPr>
              <a:t>8 </a:t>
            </a:r>
            <a:r>
              <a:rPr lang="ru-RU" dirty="0">
                <a:latin typeface="Arial Black" panose="020B0A04020102020204" pitchFamily="34" charset="0"/>
              </a:rPr>
              <a:t>кг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2A8054-1635-413C-B169-49AD2C4B0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" b="20719"/>
          <a:stretch/>
        </p:blipFill>
        <p:spPr>
          <a:xfrm>
            <a:off x="1735135" y="1251810"/>
            <a:ext cx="5721365" cy="403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7909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" y="0"/>
            <a:ext cx="9138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3588" y="450005"/>
            <a:ext cx="7416824" cy="584775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Внешний вид корпуса макета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A3BA59-B38A-4682-A8F0-37032C8A69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/>
          <a:stretch/>
        </p:blipFill>
        <p:spPr>
          <a:xfrm>
            <a:off x="1519975" y="1446955"/>
            <a:ext cx="6144683" cy="38884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3A545E-B222-4439-8FCA-0574D446FE42}"/>
              </a:ext>
            </a:extLst>
          </p:cNvPr>
          <p:cNvSpPr txBox="1"/>
          <p:nvPr/>
        </p:nvSpPr>
        <p:spPr>
          <a:xfrm>
            <a:off x="2411760" y="5815792"/>
            <a:ext cx="4104456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Размеры : (25 х17 х 9 )см</a:t>
            </a:r>
          </a:p>
          <a:p>
            <a:r>
              <a:rPr lang="ru-RU" dirty="0">
                <a:latin typeface="Arial Black" panose="020B0A04020102020204" pitchFamily="34" charset="0"/>
              </a:rPr>
              <a:t>Масса : 2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кг</a:t>
            </a:r>
          </a:p>
        </p:txBody>
      </p:sp>
    </p:spTree>
    <p:extLst>
      <p:ext uri="{BB962C8B-B14F-4D97-AF65-F5344CB8AC3E}">
        <p14:creationId xmlns:p14="http://schemas.microsoft.com/office/powerpoint/2010/main" val="1849267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" y="0"/>
            <a:ext cx="9138118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7920880" cy="584775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Экономическая часть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905C521-CC85-4111-BE8A-483A7B663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999190"/>
              </p:ext>
            </p:extLst>
          </p:nvPr>
        </p:nvGraphicFramePr>
        <p:xfrm>
          <a:off x="395536" y="1250087"/>
          <a:ext cx="8496942" cy="5385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22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Радиоэлемент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Обозна-чение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Кол-во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Стоимость, руб.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AC/DC 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преобразователь 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EPS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-15-24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A1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570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Модуль питания 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SCWN06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В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-15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А2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520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Конденсатор К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50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35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10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 мкФ)</a:t>
                      </a:r>
                      <a:endParaRPr lang="ru-RU" sz="14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,</a:t>
                      </a:r>
                      <a:r>
                        <a:rPr lang="ru-RU" sz="14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 С</a:t>
                      </a:r>
                      <a:r>
                        <a:rPr lang="en-US" sz="14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55х2=110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0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Микросхема 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L7812ABV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D1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33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Амперметр цифровой (0-100 мА)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PA1,PA2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600х2=1200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Вольтметр цифровой (0-100 В)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PV1,PV2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520х2=1040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Резистор 16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K1-B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10K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R1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R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39х2=78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174164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Резисторы</a:t>
                      </a:r>
                      <a:r>
                        <a:rPr lang="ru-RU" sz="14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 С1-4 (</a:t>
                      </a:r>
                      <a:r>
                        <a:rPr lang="en-US" sz="14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3,9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кОм</a:t>
                      </a:r>
                      <a:r>
                        <a:rPr lang="ru-RU" sz="14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R2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Резисторы С1-4 (300 Ом)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R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Резисторы С1-4 (150 Ом)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R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4,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 R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8,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 R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7х3=21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Резисторы С1-4</a:t>
                      </a:r>
                      <a:r>
                        <a:rPr lang="ru-RU" sz="14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 (10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кОм</a:t>
                      </a:r>
                      <a:r>
                        <a:rPr lang="ru-RU" sz="14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R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,R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5х2=10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Резисторы С1-4 (1,6кОм)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R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Резисторы С1-4 (200 Ом)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R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Резисторы С1-4 (2,2кОм)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R10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Резисторы С1-4 (12 Ом)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R1</a:t>
                      </a:r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19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" y="0"/>
            <a:ext cx="9138118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7920880" cy="584775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Экономическая часть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905C521-CC85-4111-BE8A-483A7B663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49485"/>
              </p:ext>
            </p:extLst>
          </p:nvPr>
        </p:nvGraphicFramePr>
        <p:xfrm>
          <a:off x="395536" y="1340768"/>
          <a:ext cx="819322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22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Радиоэлемент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Обозначение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Коли-</a:t>
                      </a:r>
                      <a:r>
                        <a:rPr lang="ru-RU" dirty="0" err="1">
                          <a:latin typeface="Arial Black" panose="020B0A04020102020204" pitchFamily="34" charset="0"/>
                        </a:rPr>
                        <a:t>чество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Стоимость, руб.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 Black" panose="020B0A04020102020204" pitchFamily="34" charset="0"/>
                        </a:rPr>
                        <a:t>Резисторы С1-4 (3 кОм)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Black" panose="020B0A04020102020204" pitchFamily="34" charset="0"/>
                        </a:rPr>
                        <a:t>R</a:t>
                      </a:r>
                      <a:r>
                        <a:rPr lang="ru-RU" sz="1400" dirty="0">
                          <a:latin typeface="Arial Black" panose="020B0A04020102020204" pitchFamily="34" charset="0"/>
                        </a:rPr>
                        <a:t>12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Black" panose="020B0A04020102020204" pitchFamily="34" charset="0"/>
                        </a:rPr>
                        <a:t>20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 Black" panose="020B0A04020102020204" pitchFamily="34" charset="0"/>
                        </a:rPr>
                        <a:t>Резисторы С1-4</a:t>
                      </a:r>
                      <a:r>
                        <a:rPr lang="ru-RU" sz="1400" baseline="0" dirty="0">
                          <a:latin typeface="Arial Black" panose="020B0A04020102020204" pitchFamily="34" charset="0"/>
                        </a:rPr>
                        <a:t> (3,3 </a:t>
                      </a:r>
                      <a:r>
                        <a:rPr lang="ru-RU" sz="1400" dirty="0">
                          <a:latin typeface="Arial Black" panose="020B0A04020102020204" pitchFamily="34" charset="0"/>
                        </a:rPr>
                        <a:t>кОм</a:t>
                      </a:r>
                      <a:r>
                        <a:rPr lang="ru-RU" sz="1400" baseline="0" dirty="0">
                          <a:latin typeface="Arial Black" panose="020B0A040201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R</a:t>
                      </a:r>
                      <a:r>
                        <a:rPr lang="ru-RU" sz="1400" dirty="0">
                          <a:latin typeface="Arial Black" panose="020B0A04020102020204" pitchFamily="34" charset="0"/>
                        </a:rPr>
                        <a:t>14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Black" panose="020B0A04020102020204" pitchFamily="34" charset="0"/>
                        </a:rPr>
                        <a:t>12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 Black" panose="020B0A04020102020204" pitchFamily="34" charset="0"/>
                        </a:rPr>
                        <a:t>Тумблер </a:t>
                      </a:r>
                      <a:r>
                        <a:rPr lang="en-US" sz="1400" dirty="0">
                          <a:latin typeface="Arial Black" panose="020B0A04020102020204" pitchFamily="34" charset="0"/>
                        </a:rPr>
                        <a:t>KNX-6A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S1,S2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47</a:t>
                      </a:r>
                      <a:r>
                        <a:rPr lang="ru-RU" sz="1400" dirty="0">
                          <a:latin typeface="Arial Black" panose="020B0A04020102020204" pitchFamily="34" charset="0"/>
                        </a:rPr>
                        <a:t>х</a:t>
                      </a:r>
                      <a:r>
                        <a:rPr lang="en-US" sz="1400" dirty="0">
                          <a:latin typeface="Arial Black" panose="020B0A04020102020204" pitchFamily="34" charset="0"/>
                        </a:rPr>
                        <a:t>2=94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Диод 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1N4002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VD1,VD4,VD6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Black" panose="020B0A04020102020204" pitchFamily="34" charset="0"/>
                        </a:rPr>
                        <a:t>6х</a:t>
                      </a:r>
                      <a:r>
                        <a:rPr lang="en-US" sz="1400" dirty="0">
                          <a:latin typeface="Arial Black" panose="020B0A04020102020204" pitchFamily="34" charset="0"/>
                        </a:rPr>
                        <a:t>3=18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Диод 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1.5KE30CA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Black" panose="020B0A04020102020204" pitchFamily="34" charset="0"/>
                        </a:rPr>
                        <a:t>VD2, VD3, VD8, VD9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ru-RU" sz="1400" dirty="0">
                          <a:latin typeface="Arial Black" panose="020B0A04020102020204" pitchFamily="34" charset="0"/>
                        </a:rPr>
                        <a:t>7х4</a:t>
                      </a:r>
                      <a:r>
                        <a:rPr lang="en-US" sz="1400" dirty="0">
                          <a:latin typeface="Arial Black" panose="020B0A04020102020204" pitchFamily="34" charset="0"/>
                        </a:rPr>
                        <a:t>=148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Диод 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1N5230B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VD5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30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2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Диод 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1N5401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Black" panose="020B0A04020102020204" pitchFamily="34" charset="0"/>
                        </a:rPr>
                        <a:t>VD7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6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057361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Транзистор КТ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81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5Г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VT1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25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720110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Транзистор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J201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VT2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32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129245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Транзистор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BC337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VT3, VT6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60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х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2=120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509944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Транзистор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BD140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VT4, VT7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23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х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2=46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56440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Транзистор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BC327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VT5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12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891367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Провода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40х4=160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9847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Гнезда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 Black" panose="020B0A040201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20х17=340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7532"/>
                  </a:ext>
                </a:extLst>
              </a:tr>
              <a:tr h="269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4684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001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032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0" y="11593"/>
            <a:ext cx="9138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83768" y="563813"/>
            <a:ext cx="3870176" cy="584775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Заключение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700808"/>
            <a:ext cx="7992888" cy="3754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        </a:t>
            </a:r>
          </a:p>
          <a:p>
            <a:pPr algn="just"/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    Получен недорогой, надежный, компактный с современной элементной базой макет для проведения лабораторных работ по электронной технике, на котором можно исследовать вольт-амперные характеристики выпрямительного диода, стабилитрона, транзистора ОБ, транзистора ОЭ, полевого транзистора.</a:t>
            </a:r>
          </a:p>
          <a:p>
            <a:pPr algn="just"/>
            <a:endParaRPr lang="ru-RU" sz="2000" i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3200" i="1" u="sng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Вывод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поставленные задачи выполнены в полном объеме</a:t>
            </a:r>
            <a:endParaRPr lang="ru-RU" sz="28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92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0" y="11593"/>
            <a:ext cx="9138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35273" y="215852"/>
            <a:ext cx="6984776" cy="1077218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Методические указания к лабораторным работам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1E875F-4EAA-4BF5-9B40-B53D77238F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23"/>
          <a:stretch/>
        </p:blipFill>
        <p:spPr>
          <a:xfrm>
            <a:off x="1184993" y="1672704"/>
            <a:ext cx="6763491" cy="48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25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" y="20299"/>
            <a:ext cx="9138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39752" y="556351"/>
            <a:ext cx="4230216" cy="584775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Литература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D6839-0388-4732-A38B-CD4B4859D9AC}"/>
              </a:ext>
            </a:extLst>
          </p:cNvPr>
          <p:cNvSpPr txBox="1"/>
          <p:nvPr/>
        </p:nvSpPr>
        <p:spPr>
          <a:xfrm>
            <a:off x="1088740" y="1916832"/>
            <a:ext cx="6966520" cy="36009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1.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Бурыкин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В.И./ Генератор тока/В.И.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Бурыкин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–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hlinkClick r:id="rId3"/>
              </a:rPr>
              <a:t>https://b-valery.ru/wp-content/uploads/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2. Клюшников, О.И., Степанов, А.В./Теоретические основы электротехники/ О.И. Клюшников, А.В. Степанов//Учебное пособие, 2006 -</a:t>
            </a:r>
          </a:p>
          <a:p>
            <a:r>
              <a:rPr lang="ru-RU" b="1" u="sng" kern="1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https://studylib.ru/doc/6604405/klushnikov-stepanov-2006</a:t>
            </a:r>
            <a:endParaRPr lang="ru-RU" b="1" u="sng" kern="1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3. Схемотехника транзисторных и сточников тока -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hlinkClick r:id="rId5"/>
              </a:rPr>
              <a:t>https://moluch.ru/archive/503/110787/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10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" y="0"/>
            <a:ext cx="9138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1054850">
            <a:off x="256001" y="3013502"/>
            <a:ext cx="8631996" cy="830997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8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40991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" y="0"/>
            <a:ext cx="9138118" cy="6858000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со стрелкой вправо 7"/>
          <p:cNvSpPr/>
          <p:nvPr/>
        </p:nvSpPr>
        <p:spPr>
          <a:xfrm rot="5400000">
            <a:off x="3903672" y="1754394"/>
            <a:ext cx="1480669" cy="287693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8332"/>
            </a:avLst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660847"/>
            <a:ext cx="8208912" cy="1323439"/>
          </a:xfrm>
          <a:prstGeom prst="rect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Цель работы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i="1" dirty="0">
                <a:latin typeface="Arial Black" pitchFamily="34" charset="0"/>
              </a:rPr>
              <a:t>– </a:t>
            </a:r>
            <a:r>
              <a:rPr lang="ru-RU" sz="2400" i="1" dirty="0">
                <a:latin typeface="Arial Black" pitchFamily="34" charset="0"/>
              </a:rPr>
              <a:t>разработка и изготовление макета для выполнения лабораторных работ по электронной технике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1639" y="4170572"/>
            <a:ext cx="6724736" cy="1938992"/>
          </a:xfrm>
          <a:prstGeom prst="rect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 Black" panose="020B0A04020102020204" pitchFamily="34" charset="0"/>
              </a:rPr>
              <a:t>получение недорогого, компактного, надежного устройства для выполнения лабораторных исследований с использованием современной элементной базы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902" y="252958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091730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" y="0"/>
            <a:ext cx="9138118" cy="6858000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1556792"/>
            <a:ext cx="8208912" cy="3170099"/>
          </a:xfrm>
          <a:prstGeom prst="rect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Работа актуальна, 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так как разработанная принципиально новая электрическая схема с использованием современной элементной базы</a:t>
            </a:r>
            <a:r>
              <a:rPr lang="ru-RU" sz="2400" i="1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позволит улучшить массогабаритные показатели макета,  повысить его надежность, обеспечить наглядность проводимых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4197212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" y="0"/>
            <a:ext cx="9138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6925" y="260648"/>
            <a:ext cx="7584268" cy="1077218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Схема электрическая принципиальная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341BF4-457D-496A-B9B9-5892DCD54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086" y="1586269"/>
            <a:ext cx="6861827" cy="488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67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" y="0"/>
            <a:ext cx="9138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01788" y="522013"/>
            <a:ext cx="4584222" cy="584775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Плата печатная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1DAD0C-66BC-4F46-84B9-A44270C2A38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/>
          <a:stretch/>
        </p:blipFill>
        <p:spPr bwMode="auto">
          <a:xfrm>
            <a:off x="1115616" y="1412776"/>
            <a:ext cx="6912767" cy="492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087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" y="0"/>
            <a:ext cx="9138118" cy="68580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8038" y="670734"/>
            <a:ext cx="7416824" cy="584775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Монтаж элементов на плату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E8327F-CFAC-4A1C-B760-7546E4B643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3099" r="1609" b="6138"/>
          <a:stretch/>
        </p:blipFill>
        <p:spPr>
          <a:xfrm>
            <a:off x="4595027" y="1926243"/>
            <a:ext cx="4235716" cy="37444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9A82E5-0FFF-4991-8971-E4DDC896E8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2" y="1926243"/>
            <a:ext cx="3312368" cy="37444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0808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" y="0"/>
            <a:ext cx="9138118" cy="68580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45015"/>
            <a:ext cx="7776864" cy="1077218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Снятие вольт-амперных характеристик транзистора ОЭ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24D006-87E0-40E3-866C-E69435E13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3" y="2418686"/>
            <a:ext cx="3894419" cy="30626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964CD1-B2B3-4A16-BA30-A494767B0C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18686"/>
            <a:ext cx="3894419" cy="30603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622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" y="0"/>
            <a:ext cx="9138118" cy="68580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45015"/>
            <a:ext cx="7776864" cy="1077218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Статические характеристики транзистора ОЭ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EF6EB4-30BE-466C-8BD1-B6DD62D5CC4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2" y="2219931"/>
            <a:ext cx="3832166" cy="332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BAD404-1AB8-4F7D-9437-F3C35FEEA42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53" y="2219930"/>
            <a:ext cx="4858385" cy="332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366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vectors/technological-vector-background-with-a-circuit-board-texture-vector-id490662670?k=6&amp;m=490662670&amp;s=612x612&amp;w=0&amp;h=w3C-VTwBMrQxSvNWu2lJIeQ1EsnJoahgdgGOGsK8pIk=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" y="-1"/>
            <a:ext cx="9138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7644" y="309220"/>
            <a:ext cx="6408712" cy="584775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Внутренняя часть макета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089C70-4CB3-4173-93BE-CD58F50D69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3"/>
            <a:ext cx="6408712" cy="48065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40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608</Words>
  <Application>Microsoft Office PowerPoint</Application>
  <PresentationFormat>Экран (4:3)</PresentationFormat>
  <Paragraphs>175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Лариса</cp:lastModifiedBy>
  <cp:revision>221</cp:revision>
  <cp:lastPrinted>2024-11-09T05:41:20Z</cp:lastPrinted>
  <dcterms:created xsi:type="dcterms:W3CDTF">2018-06-01T15:45:18Z</dcterms:created>
  <dcterms:modified xsi:type="dcterms:W3CDTF">2025-05-15T14:18:13Z</dcterms:modified>
</cp:coreProperties>
</file>