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71" r:id="rId6"/>
    <p:sldId id="272" r:id="rId7"/>
    <p:sldId id="264" r:id="rId8"/>
    <p:sldId id="273" r:id="rId9"/>
    <p:sldId id="265" r:id="rId10"/>
    <p:sldId id="266" r:id="rId11"/>
    <p:sldId id="267" r:id="rId12"/>
    <p:sldId id="268" r:id="rId13"/>
    <p:sldId id="274" r:id="rId14"/>
    <p:sldId id="263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83" autoAdjust="0"/>
    <p:restoredTop sz="94360" autoAdjust="0"/>
  </p:normalViewPr>
  <p:slideViewPr>
    <p:cSldViewPr snapToGrid="0" snapToObjects="1">
      <p:cViewPr varScale="1">
        <p:scale>
          <a:sx n="85" d="100"/>
          <a:sy n="85" d="100"/>
        </p:scale>
        <p:origin x="-136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sz="2800" b="1" dirty="0" err="1">
                <a:cs typeface="Times New Roman" panose="02020603050405020304" pitchFamily="18" charset="0"/>
              </a:rPr>
              <a:t>Расширение</a:t>
            </a:r>
            <a:r>
              <a:rPr sz="2800" b="1" dirty="0">
                <a:cs typeface="Times New Roman" panose="02020603050405020304" pitchFamily="18" charset="0"/>
              </a:rPr>
              <a:t> </a:t>
            </a:r>
            <a:r>
              <a:rPr sz="2800" b="1" dirty="0" err="1">
                <a:cs typeface="Times New Roman" panose="02020603050405020304" pitchFamily="18" charset="0"/>
              </a:rPr>
              <a:t>предела</a:t>
            </a:r>
            <a:r>
              <a:rPr sz="2800" b="1" dirty="0">
                <a:cs typeface="Times New Roman" panose="02020603050405020304" pitchFamily="18" charset="0"/>
              </a:rPr>
              <a:t> </a:t>
            </a:r>
            <a:r>
              <a:rPr sz="2800" b="1" dirty="0" err="1">
                <a:cs typeface="Times New Roman" panose="02020603050405020304" pitchFamily="18" charset="0"/>
              </a:rPr>
              <a:t>измерения</a:t>
            </a:r>
            <a:r>
              <a:rPr sz="2800" b="1" dirty="0">
                <a:cs typeface="Times New Roman" panose="02020603050405020304" pitchFamily="18" charset="0"/>
              </a:rPr>
              <a:t> </a:t>
            </a:r>
            <a:r>
              <a:rPr sz="2800" b="1" dirty="0" err="1">
                <a:cs typeface="Times New Roman" panose="02020603050405020304" pitchFamily="18" charset="0"/>
              </a:rPr>
              <a:t>стрелочного</a:t>
            </a:r>
            <a:r>
              <a:rPr sz="2800" b="1" dirty="0">
                <a:cs typeface="Times New Roman" panose="02020603050405020304" pitchFamily="18" charset="0"/>
              </a:rPr>
              <a:t> </a:t>
            </a:r>
            <a:r>
              <a:rPr sz="2800" b="1" dirty="0" err="1">
                <a:cs typeface="Times New Roman" panose="02020603050405020304" pitchFamily="18" charset="0"/>
              </a:rPr>
              <a:t>вольтметра</a:t>
            </a:r>
            <a:r>
              <a:rPr sz="2800" b="1" dirty="0">
                <a:cs typeface="Times New Roman" panose="02020603050405020304" pitchFamily="18" charset="0"/>
              </a:rPr>
              <a:t> </a:t>
            </a:r>
            <a:r>
              <a:rPr sz="2800" b="1" dirty="0" err="1">
                <a:cs typeface="Times New Roman" panose="02020603050405020304" pitchFamily="18" charset="0"/>
              </a:rPr>
              <a:t>постоянного</a:t>
            </a:r>
            <a:r>
              <a:rPr sz="2800" b="1" dirty="0">
                <a:cs typeface="Times New Roman" panose="02020603050405020304" pitchFamily="18" charset="0"/>
              </a:rPr>
              <a:t> </a:t>
            </a:r>
            <a:r>
              <a:rPr sz="2800" b="1" dirty="0" err="1">
                <a:cs typeface="Times New Roman" panose="02020603050405020304" pitchFamily="18" charset="0"/>
              </a:rPr>
              <a:t>тока</a:t>
            </a:r>
            <a:endParaRPr sz="2800" b="1" dirty="0"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0987" y="152400"/>
            <a:ext cx="85164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УЧЕРЕЖДЕНИЕ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ВЫСШЕГО ОБРАЗОВАНИЯ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ВОЛЖСКИЙ ГОСУДАРСТВЕННЫЙ УНИВЕРСИТЕТ ВОДНОГО ТРАНСПОРТА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НИЖЕГОРОДСКОЕ РЕЧНОЕ УЧИЛИЩЕ ИМ. И.П. КУЛИБИНА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4447" y="1219200"/>
            <a:ext cx="86330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 26.02.06. «Эксплуатация судового электрооборудования и средств автоматики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5109882"/>
            <a:ext cx="66069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курсант группы 21 -ЭМ Бугров А.Д.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Доронина Т.А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BDE698C-ABAC-4CD8-B6AB-A97E8A5398B6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0470" y="1317812"/>
            <a:ext cx="4652683" cy="3912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76518" y="5414682"/>
            <a:ext cx="85254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Указал на плате у соответствующей клеммы, что показания вольтметра надо умножать на 2, так как цена деления увеличилась в 2 раза и составляет теперь 0.4 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29553" y="394447"/>
            <a:ext cx="70910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Вид вольтметра после монтажа проводов с обратной стороны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1108815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343FE66-8A77-4024-999C-9EA64EB384B5}"/>
              </a:ext>
            </a:extLst>
          </p:cNvPr>
          <p:cNvSpPr txBox="1"/>
          <p:nvPr/>
        </p:nvSpPr>
        <p:spPr>
          <a:xfrm>
            <a:off x="117694" y="62754"/>
            <a:ext cx="8945623" cy="294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проверки каждого диапазона вольтметр был подключен к лабораторному блоку питания, на котором я установил выходное напряжение  6 В . При подключении к клемме диапазона до 7.5 В стрелка установилась на значение 6 В, что соответствует напряжению блока питания.</a:t>
            </a:r>
          </a:p>
          <a:p>
            <a:pPr algn="just">
              <a:spcAft>
                <a:spcPts val="10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подключении к клемме диапазона до 15 В стрелка установилась на значение 3 В, что с учетом изменившейся цены деления также соответствует выходному напряжению блока питания.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58793E0B-1F29-4889-9E6D-5547C60D764D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155" y="2402541"/>
            <a:ext cx="3473245" cy="407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DD4A2AF9-3E4C-4E7C-B723-02C809945ECA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9432" y="2402541"/>
            <a:ext cx="3190521" cy="407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78969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07D7FE9-9477-459F-A876-D4236EEB64EB}"/>
              </a:ext>
            </a:extLst>
          </p:cNvPr>
          <p:cNvSpPr txBox="1"/>
          <p:nvPr/>
        </p:nvSpPr>
        <p:spPr>
          <a:xfrm>
            <a:off x="-1" y="98612"/>
            <a:ext cx="920675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примера представлены фото измерений напряжения элементов питания на 1.5 В (использовался диапазон до 7.5 В) и на 9 В (использовался диапазон до 15 В)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FE61025-7106-4FE4-99A5-697C29F4CCFC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589" y="699246"/>
            <a:ext cx="3394091" cy="3460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28964A49-1A28-49C9-A7B3-2184C53A3020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6589" y="4285129"/>
            <a:ext cx="3394091" cy="2503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7344845-C666-4DD2-919B-AF33C245FB29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69979" y="699247"/>
            <a:ext cx="3394091" cy="3460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88B0EA6-0E0D-4E65-8F0F-770B9027E21D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69979" y="4285128"/>
            <a:ext cx="3394091" cy="247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93283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6848"/>
            <a:ext cx="8229600" cy="5579316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Следует отметить, что стрелочные приборы имеют широкие возможности для доработки. Из вольтметра, представленного в моей работе , можно сделать  и амперметр . Для этого нужно будет изменить схему самого прибора, используя тот же измерительный элемент , что и в вольтметре ( так как  в стрелочных вольтметрах и  амперметрах используются одинаковые измерительные элементы - </a:t>
            </a:r>
            <a:r>
              <a:rPr lang="ru-RU" sz="2400" dirty="0" smtClean="0"/>
              <a:t>обычно </a:t>
            </a:r>
            <a:r>
              <a:rPr lang="ru-RU" sz="2400" dirty="0" smtClean="0"/>
              <a:t>это микроамперметр с током максимального отклонения несколько миллиампер). Поскольку схема амперметра кроме измерительного элемента содержит только резисторы, ее несложно реализовать. При этом легко можно рассчитать номиналы резисторов для разных пределов измерений.</a:t>
            </a:r>
          </a:p>
          <a:p>
            <a:endParaRPr lang="ru-RU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2800" dirty="0" err="1"/>
              <a:t>Заключение</a:t>
            </a:r>
            <a:endParaRPr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4024"/>
            <a:ext cx="8364072" cy="515470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sz="2400" dirty="0" err="1">
                <a:latin typeface="+mj-lt"/>
                <a:cs typeface="Times New Roman" panose="02020603050405020304" pitchFamily="18" charset="0"/>
              </a:rPr>
              <a:t>Используя</a:t>
            </a:r>
            <a:r>
              <a:rPr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+mj-lt"/>
                <a:cs typeface="Times New Roman" panose="02020603050405020304" pitchFamily="18" charset="0"/>
              </a:rPr>
              <a:t>представленную</a:t>
            </a:r>
            <a:r>
              <a:rPr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+mj-lt"/>
                <a:cs typeface="Times New Roman" panose="02020603050405020304" pitchFamily="18" charset="0"/>
              </a:rPr>
              <a:t>методику</a:t>
            </a:r>
            <a:r>
              <a:rPr sz="2400" dirty="0">
                <a:latin typeface="+mj-lt"/>
                <a:cs typeface="Times New Roman" panose="02020603050405020304" pitchFamily="18" charset="0"/>
              </a:rPr>
              <a:t>, </a:t>
            </a:r>
            <a:r>
              <a:rPr sz="2400" dirty="0" err="1">
                <a:latin typeface="+mj-lt"/>
                <a:cs typeface="Times New Roman" panose="02020603050405020304" pitchFamily="18" charset="0"/>
              </a:rPr>
              <a:t>можно</a:t>
            </a:r>
            <a:r>
              <a:rPr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+mj-lt"/>
                <a:cs typeface="Times New Roman" panose="02020603050405020304" pitchFamily="18" charset="0"/>
              </a:rPr>
              <a:t>расширять</a:t>
            </a:r>
            <a:r>
              <a:rPr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+mj-lt"/>
                <a:cs typeface="Times New Roman" panose="02020603050405020304" pitchFamily="18" charset="0"/>
              </a:rPr>
              <a:t>пределы</a:t>
            </a:r>
            <a:r>
              <a:rPr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+mj-lt"/>
                <a:cs typeface="Times New Roman" panose="02020603050405020304" pitchFamily="18" charset="0"/>
              </a:rPr>
              <a:t>измерений</a:t>
            </a:r>
            <a:r>
              <a:rPr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+mj-lt"/>
                <a:cs typeface="Times New Roman" panose="02020603050405020304" pitchFamily="18" charset="0"/>
              </a:rPr>
              <a:t>любого</a:t>
            </a:r>
            <a:r>
              <a:rPr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+mj-lt"/>
                <a:cs typeface="Times New Roman" panose="02020603050405020304" pitchFamily="18" charset="0"/>
              </a:rPr>
              <a:t>стрелочного</a:t>
            </a:r>
            <a:r>
              <a:rPr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+mj-lt"/>
                <a:cs typeface="Times New Roman" panose="02020603050405020304" pitchFamily="18" charset="0"/>
              </a:rPr>
              <a:t>вольтметра</a:t>
            </a:r>
            <a:r>
              <a:rPr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+mj-lt"/>
                <a:cs typeface="Times New Roman" panose="02020603050405020304" pitchFamily="18" charset="0"/>
              </a:rPr>
              <a:t>постоянного</a:t>
            </a:r>
            <a:r>
              <a:rPr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+mj-lt"/>
                <a:cs typeface="Times New Roman" panose="02020603050405020304" pitchFamily="18" charset="0"/>
              </a:rPr>
              <a:t>тока</a:t>
            </a:r>
            <a:r>
              <a:rPr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+mj-lt"/>
                <a:cs typeface="Times New Roman" panose="02020603050405020304" pitchFamily="18" charset="0"/>
              </a:rPr>
              <a:t>до</a:t>
            </a:r>
            <a:r>
              <a:rPr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+mj-lt"/>
                <a:cs typeface="Times New Roman" panose="02020603050405020304" pitchFamily="18" charset="0"/>
              </a:rPr>
              <a:t>необходимых</a:t>
            </a:r>
            <a:r>
              <a:rPr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400" err="1">
                <a:latin typeface="+mj-lt"/>
                <a:cs typeface="Times New Roman" panose="02020603050405020304" pitchFamily="18" charset="0"/>
              </a:rPr>
              <a:t>значений</a:t>
            </a:r>
            <a:r>
              <a:rPr sz="2400" smtClean="0">
                <a:latin typeface="+mj-lt"/>
                <a:cs typeface="Times New Roman" panose="02020603050405020304" pitchFamily="18" charset="0"/>
              </a:rPr>
              <a:t>.</a:t>
            </a:r>
            <a:endParaRPr sz="2400" dirty="0"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Прибор, представленный в моей работе, имеет два диапазона измерений.</a:t>
            </a:r>
            <a:r>
              <a:rPr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+mj-lt"/>
                <a:cs typeface="Times New Roman" panose="02020603050405020304" pitchFamily="18" charset="0"/>
              </a:rPr>
              <a:t>Но</a:t>
            </a:r>
            <a:r>
              <a:rPr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+mj-lt"/>
                <a:cs typeface="Times New Roman" panose="02020603050405020304" pitchFamily="18" charset="0"/>
              </a:rPr>
              <a:t>при</a:t>
            </a:r>
            <a:r>
              <a:rPr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+mj-lt"/>
                <a:cs typeface="Times New Roman" panose="02020603050405020304" pitchFamily="18" charset="0"/>
              </a:rPr>
              <a:t>необходимости</a:t>
            </a:r>
            <a:r>
              <a:rPr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+mj-lt"/>
                <a:cs typeface="Times New Roman" panose="02020603050405020304" pitchFamily="18" charset="0"/>
              </a:rPr>
              <a:t>число</a:t>
            </a:r>
            <a:r>
              <a:rPr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+mj-lt"/>
                <a:cs typeface="Times New Roman" panose="02020603050405020304" pitchFamily="18" charset="0"/>
              </a:rPr>
              <a:t>диапазонов</a:t>
            </a:r>
            <a:r>
              <a:rPr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+mj-lt"/>
                <a:cs typeface="Times New Roman" panose="02020603050405020304" pitchFamily="18" charset="0"/>
              </a:rPr>
              <a:t>можно</a:t>
            </a:r>
            <a:r>
              <a:rPr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400" err="1">
                <a:latin typeface="+mj-lt"/>
                <a:cs typeface="Times New Roman" panose="02020603050405020304" pitchFamily="18" charset="0"/>
              </a:rPr>
              <a:t>увеличить</a:t>
            </a:r>
            <a:r>
              <a:rPr sz="2400" smtClean="0">
                <a:latin typeface="+mj-lt"/>
                <a:cs typeface="Times New Roman" panose="02020603050405020304" pitchFamily="18" charset="0"/>
              </a:rPr>
              <a:t>.</a:t>
            </a:r>
            <a:endParaRPr lang="ru-RU" sz="2400" dirty="0" smtClean="0">
              <a:latin typeface="+mj-lt"/>
              <a:cs typeface="Times New Roman" panose="02020603050405020304" pitchFamily="18" charset="0"/>
            </a:endParaRPr>
          </a:p>
          <a:p>
            <a:r>
              <a:rPr lang="ru-RU" sz="2400" dirty="0" smtClean="0"/>
              <a:t>Таким образом, мною проведена доработка </a:t>
            </a:r>
            <a:r>
              <a:rPr lang="ru-RU" sz="2400" dirty="0" smtClean="0"/>
              <a:t>имеющегося измерительного прибора. </a:t>
            </a:r>
            <a:r>
              <a:rPr lang="ru-RU" sz="2400" dirty="0" smtClean="0"/>
              <a:t>В ходе работы рассчитаны </a:t>
            </a:r>
            <a:r>
              <a:rPr lang="ru-RU" sz="2400" dirty="0" smtClean="0"/>
              <a:t>параметры необходимых элементов схемы, собрана схема, произведена калибровка прибора. На имеющихся источниках проверена работоспособность прибора. Значительное внимание уделено внешнему виду, удобству использования и надежности. </a:t>
            </a:r>
          </a:p>
          <a:p>
            <a:r>
              <a:rPr lang="ru-RU" sz="2400" dirty="0" smtClean="0"/>
              <a:t>Данный способ может быть использован на практике для лабораторных измерений и электротехнических работ при отсутствии необходимого оборудования. Отмечены перспективы подобных модернизаций.</a:t>
            </a:r>
          </a:p>
          <a:p>
            <a:pPr algn="just"/>
            <a:endParaRPr sz="2400" dirty="0">
              <a:latin typeface="+mj-lt"/>
              <a:cs typeface="Times New Roman" panose="02020603050405020304" pitchFamily="18" charset="0"/>
            </a:endParaRPr>
          </a:p>
          <a:p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2CFDAC-8076-4152-A937-1BCC70812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35623"/>
            <a:ext cx="8229600" cy="951473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="" xmlns:p14="http://schemas.microsoft.com/office/powerpoint/2010/main" val="849307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точного</a:t>
            </a:r>
            <a:r>
              <a:rPr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определения</a:t>
            </a:r>
            <a:r>
              <a:rPr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электрических</a:t>
            </a:r>
            <a:r>
              <a:rPr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</a:t>
            </a:r>
            <a:r>
              <a:rPr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цепях</a:t>
            </a:r>
            <a:r>
              <a:rPr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постоянного</a:t>
            </a:r>
            <a:r>
              <a:rPr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тока</a:t>
            </a:r>
            <a:r>
              <a:rPr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используются</a:t>
            </a:r>
            <a:r>
              <a:rPr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измерительные</a:t>
            </a:r>
            <a:r>
              <a:rPr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приборы</a:t>
            </a:r>
            <a:r>
              <a:rPr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 </a:t>
            </a:r>
            <a:r>
              <a:rPr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одним</a:t>
            </a:r>
            <a:r>
              <a:rPr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самых</a:t>
            </a:r>
            <a:r>
              <a:rPr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30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важных</a:t>
            </a:r>
            <a:r>
              <a:rPr sz="23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3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3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тс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23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3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вольтметр</a:t>
            </a:r>
            <a:r>
              <a:rPr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Несмотря</a:t>
            </a:r>
            <a:r>
              <a:rPr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широкое</a:t>
            </a:r>
            <a:r>
              <a:rPr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</a:t>
            </a:r>
            <a:r>
              <a:rPr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цифровых</a:t>
            </a:r>
            <a:r>
              <a:rPr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измерительных</a:t>
            </a:r>
            <a:r>
              <a:rPr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приборов</a:t>
            </a:r>
            <a:r>
              <a:rPr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</a:t>
            </a:r>
            <a:r>
              <a:rPr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стрелочных</a:t>
            </a:r>
            <a:r>
              <a:rPr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измерительных</a:t>
            </a:r>
            <a:r>
              <a:rPr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приборов</a:t>
            </a:r>
            <a:r>
              <a:rPr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остается</a:t>
            </a:r>
            <a:r>
              <a:rPr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актуальным</a:t>
            </a:r>
            <a:r>
              <a:rPr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Они</a:t>
            </a:r>
            <a:r>
              <a:rPr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сравнению</a:t>
            </a:r>
            <a:r>
              <a:rPr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цифровыми</a:t>
            </a:r>
            <a:r>
              <a:rPr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устойчивы</a:t>
            </a:r>
            <a:r>
              <a:rPr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</a:t>
            </a:r>
            <a:r>
              <a:rPr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помехам</a:t>
            </a:r>
            <a:r>
              <a:rPr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дают</a:t>
            </a:r>
            <a:r>
              <a:rPr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более</a:t>
            </a:r>
            <a:r>
              <a:rPr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наглядное</a:t>
            </a:r>
            <a:r>
              <a:rPr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</a:t>
            </a:r>
            <a:r>
              <a:rPr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 </a:t>
            </a:r>
            <a:r>
              <a:rPr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динамике</a:t>
            </a:r>
            <a:r>
              <a:rPr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измеряемой</a:t>
            </a:r>
            <a:r>
              <a:rPr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величины</a:t>
            </a:r>
            <a:r>
              <a:rPr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</a:t>
            </a:r>
            <a:r>
              <a:rPr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приборы</a:t>
            </a:r>
            <a:r>
              <a:rPr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имеют</a:t>
            </a:r>
            <a:r>
              <a:rPr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предел</a:t>
            </a:r>
            <a:r>
              <a:rPr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измерения</a:t>
            </a:r>
            <a:r>
              <a:rPr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</a:t>
            </a:r>
            <a:r>
              <a:rPr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практике</a:t>
            </a:r>
            <a:r>
              <a:rPr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нередко</a:t>
            </a:r>
            <a:r>
              <a:rPr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требуется</a:t>
            </a:r>
            <a:r>
              <a:rPr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измерить</a:t>
            </a:r>
            <a:r>
              <a:rPr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льшие</a:t>
            </a:r>
            <a:r>
              <a:rPr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токи</a:t>
            </a:r>
            <a:r>
              <a:rPr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напряжения</a:t>
            </a:r>
            <a:r>
              <a:rPr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чем</a:t>
            </a:r>
            <a:r>
              <a:rPr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</a:t>
            </a:r>
            <a:r>
              <a:rPr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имеющийся</a:t>
            </a:r>
            <a:r>
              <a:rPr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прибор</a:t>
            </a:r>
            <a:r>
              <a:rPr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2800" b="1" dirty="0" err="1">
                <a:cs typeface="Times New Roman" panose="02020603050405020304" pitchFamily="18" charset="0"/>
              </a:rPr>
              <a:t>Краткие</a:t>
            </a:r>
            <a:r>
              <a:rPr sz="2800" b="1" dirty="0">
                <a:cs typeface="Times New Roman" panose="02020603050405020304" pitchFamily="18" charset="0"/>
              </a:rPr>
              <a:t> </a:t>
            </a:r>
            <a:r>
              <a:rPr sz="2800" b="1" dirty="0" err="1">
                <a:cs typeface="Times New Roman" panose="02020603050405020304" pitchFamily="18" charset="0"/>
              </a:rPr>
              <a:t>теоретические</a:t>
            </a:r>
            <a:r>
              <a:rPr sz="2800" b="1" dirty="0">
                <a:cs typeface="Times New Roman" panose="02020603050405020304" pitchFamily="18" charset="0"/>
              </a:rPr>
              <a:t> </a:t>
            </a:r>
            <a:r>
              <a:rPr sz="2800" b="1" dirty="0" err="1">
                <a:cs typeface="Times New Roman" panose="02020603050405020304" pitchFamily="18" charset="0"/>
              </a:rPr>
              <a:t>сведения</a:t>
            </a:r>
            <a:endParaRPr sz="2800" b="1" dirty="0"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388" y="1600200"/>
            <a:ext cx="7826188" cy="4525963"/>
          </a:xfrm>
        </p:spPr>
        <p:txBody>
          <a:bodyPr>
            <a:normAutofit/>
          </a:bodyPr>
          <a:lstStyle/>
          <a:p>
            <a:pPr algn="just"/>
            <a:r>
              <a:rPr sz="2400" dirty="0" err="1">
                <a:latin typeface="+mj-lt"/>
                <a:cs typeface="Times New Roman" panose="02020603050405020304" pitchFamily="18" charset="0"/>
              </a:rPr>
              <a:t>Вольтметр</a:t>
            </a:r>
            <a:r>
              <a:rPr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+mj-lt"/>
                <a:cs typeface="Times New Roman" panose="02020603050405020304" pitchFamily="18" charset="0"/>
              </a:rPr>
              <a:t>измеряет</a:t>
            </a:r>
            <a:r>
              <a:rPr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+mj-lt"/>
                <a:cs typeface="Times New Roman" panose="02020603050405020304" pitchFamily="18" charset="0"/>
              </a:rPr>
              <a:t>напряжение</a:t>
            </a:r>
            <a:r>
              <a:rPr sz="2400" dirty="0">
                <a:latin typeface="+mj-lt"/>
                <a:cs typeface="Times New Roman" panose="02020603050405020304" pitchFamily="18" charset="0"/>
              </a:rPr>
              <a:t> и </a:t>
            </a:r>
            <a:r>
              <a:rPr sz="2400" dirty="0" err="1">
                <a:latin typeface="+mj-lt"/>
                <a:cs typeface="Times New Roman" panose="02020603050405020304" pitchFamily="18" charset="0"/>
              </a:rPr>
              <a:t>подключается</a:t>
            </a:r>
            <a:r>
              <a:rPr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+mj-lt"/>
                <a:cs typeface="Times New Roman" panose="02020603050405020304" pitchFamily="18" charset="0"/>
              </a:rPr>
              <a:t>параллельно</a:t>
            </a:r>
            <a:r>
              <a:rPr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+mj-lt"/>
                <a:cs typeface="Times New Roman" panose="02020603050405020304" pitchFamily="18" charset="0"/>
              </a:rPr>
              <a:t>участку</a:t>
            </a:r>
            <a:r>
              <a:rPr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+mj-lt"/>
                <a:cs typeface="Times New Roman" panose="02020603050405020304" pitchFamily="18" charset="0"/>
              </a:rPr>
              <a:t>цепи</a:t>
            </a:r>
            <a:r>
              <a:rPr sz="2400" dirty="0">
                <a:latin typeface="+mj-lt"/>
                <a:cs typeface="Times New Roman" panose="02020603050405020304" pitchFamily="18" charset="0"/>
              </a:rPr>
              <a:t>.</a:t>
            </a:r>
            <a:r>
              <a:rPr lang="ru-RU" sz="2400" dirty="0">
                <a:latin typeface="+mj-lt"/>
                <a:cs typeface="Times New Roman" panose="02020603050405020304" pitchFamily="18" charset="0"/>
              </a:rPr>
              <a:t> Прибор</a:t>
            </a:r>
            <a:r>
              <a:rPr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+mj-lt"/>
                <a:cs typeface="Times New Roman" panose="02020603050405020304" pitchFamily="18" charset="0"/>
              </a:rPr>
              <a:t>основан</a:t>
            </a:r>
            <a:r>
              <a:rPr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+mj-lt"/>
                <a:cs typeface="Times New Roman" panose="02020603050405020304" pitchFamily="18" charset="0"/>
              </a:rPr>
              <a:t>на</a:t>
            </a:r>
            <a:r>
              <a:rPr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+mj-lt"/>
                <a:cs typeface="Times New Roman" panose="02020603050405020304" pitchFamily="18" charset="0"/>
              </a:rPr>
              <a:t>использовании</a:t>
            </a:r>
            <a:r>
              <a:rPr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+mj-lt"/>
                <a:cs typeface="Times New Roman" panose="02020603050405020304" pitchFamily="18" charset="0"/>
              </a:rPr>
              <a:t>измерите</a:t>
            </a:r>
            <a:r>
              <a:rPr lang="ru-RU" sz="2400" dirty="0">
                <a:latin typeface="+mj-lt"/>
                <a:cs typeface="Times New Roman" panose="02020603050405020304" pitchFamily="18" charset="0"/>
              </a:rPr>
              <a:t>л</a:t>
            </a:r>
            <a:r>
              <a:rPr sz="2400" dirty="0" err="1">
                <a:latin typeface="+mj-lt"/>
                <a:cs typeface="Times New Roman" panose="02020603050405020304" pitchFamily="18" charset="0"/>
              </a:rPr>
              <a:t>ьных</a:t>
            </a:r>
            <a:r>
              <a:rPr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+mj-lt"/>
                <a:cs typeface="Times New Roman" panose="02020603050405020304" pitchFamily="18" charset="0"/>
              </a:rPr>
              <a:t>механизмов</a:t>
            </a:r>
            <a:r>
              <a:rPr sz="2400" dirty="0">
                <a:latin typeface="+mj-lt"/>
                <a:cs typeface="Times New Roman" panose="02020603050405020304" pitchFamily="18" charset="0"/>
              </a:rPr>
              <a:t>, </a:t>
            </a:r>
            <a:r>
              <a:rPr sz="2400" dirty="0" err="1">
                <a:latin typeface="+mj-lt"/>
                <a:cs typeface="Times New Roman" panose="02020603050405020304" pitchFamily="18" charset="0"/>
              </a:rPr>
              <a:t>преобразующих</a:t>
            </a:r>
            <a:r>
              <a:rPr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+mj-lt"/>
                <a:cs typeface="Times New Roman" panose="02020603050405020304" pitchFamily="18" charset="0"/>
              </a:rPr>
              <a:t>электрические</a:t>
            </a:r>
            <a:r>
              <a:rPr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+mj-lt"/>
                <a:cs typeface="Times New Roman" panose="02020603050405020304" pitchFamily="18" charset="0"/>
              </a:rPr>
              <a:t>сигналы</a:t>
            </a:r>
            <a:r>
              <a:rPr sz="2400" dirty="0">
                <a:latin typeface="+mj-lt"/>
                <a:cs typeface="Times New Roman" panose="02020603050405020304" pitchFamily="18" charset="0"/>
              </a:rPr>
              <a:t> в </a:t>
            </a:r>
            <a:r>
              <a:rPr sz="2400" dirty="0" err="1">
                <a:latin typeface="+mj-lt"/>
                <a:cs typeface="Times New Roman" panose="02020603050405020304" pitchFamily="18" charset="0"/>
              </a:rPr>
              <a:t>механическое</a:t>
            </a:r>
            <a:r>
              <a:rPr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+mj-lt"/>
                <a:cs typeface="Times New Roman" panose="02020603050405020304" pitchFamily="18" charset="0"/>
              </a:rPr>
              <a:t>отклонение</a:t>
            </a:r>
            <a:r>
              <a:rPr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+mj-lt"/>
                <a:cs typeface="Times New Roman" panose="02020603050405020304" pitchFamily="18" charset="0"/>
              </a:rPr>
              <a:t>стрелки</a:t>
            </a:r>
            <a:r>
              <a:rPr sz="2400" dirty="0">
                <a:latin typeface="+mj-lt"/>
                <a:cs typeface="Times New Roman" panose="02020603050405020304" pitchFamily="18" charset="0"/>
              </a:rPr>
              <a:t>.</a:t>
            </a:r>
          </a:p>
          <a:p>
            <a:pPr algn="just"/>
            <a:endParaRPr sz="2400" dirty="0"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sz="2400" dirty="0" err="1">
                <a:latin typeface="+mj-lt"/>
                <a:cs typeface="Times New Roman" panose="02020603050405020304" pitchFamily="18" charset="0"/>
              </a:rPr>
              <a:t>Для</a:t>
            </a:r>
            <a:r>
              <a:rPr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+mj-lt"/>
                <a:cs typeface="Times New Roman" panose="02020603050405020304" pitchFamily="18" charset="0"/>
              </a:rPr>
              <a:t>того</a:t>
            </a:r>
            <a:r>
              <a:rPr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+mj-lt"/>
                <a:cs typeface="Times New Roman" panose="02020603050405020304" pitchFamily="18" charset="0"/>
              </a:rPr>
              <a:t>чтобы</a:t>
            </a:r>
            <a:r>
              <a:rPr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+mj-lt"/>
                <a:cs typeface="Times New Roman" panose="02020603050405020304" pitchFamily="18" charset="0"/>
              </a:rPr>
              <a:t>измерить</a:t>
            </a:r>
            <a:r>
              <a:rPr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+mj-lt"/>
                <a:cs typeface="Times New Roman" panose="02020603050405020304" pitchFamily="18" charset="0"/>
              </a:rPr>
              <a:t>больш</a:t>
            </a:r>
            <a:r>
              <a:rPr lang="ru-RU" sz="2400" dirty="0" err="1">
                <a:latin typeface="+mj-lt"/>
                <a:cs typeface="Times New Roman" panose="02020603050405020304" pitchFamily="18" charset="0"/>
              </a:rPr>
              <a:t>ое</a:t>
            </a:r>
            <a:r>
              <a:rPr lang="ru-RU" sz="2400" dirty="0">
                <a:latin typeface="+mj-lt"/>
                <a:cs typeface="Times New Roman" panose="02020603050405020304" pitchFamily="18" charset="0"/>
              </a:rPr>
              <a:t> напряжение</a:t>
            </a:r>
            <a:r>
              <a:rPr sz="2400" dirty="0">
                <a:latin typeface="+mj-lt"/>
                <a:cs typeface="Times New Roman" panose="02020603050405020304" pitchFamily="18" charset="0"/>
              </a:rPr>
              <a:t>, </a:t>
            </a:r>
            <a:r>
              <a:rPr sz="2400" dirty="0" err="1">
                <a:latin typeface="+mj-lt"/>
                <a:cs typeface="Times New Roman" panose="02020603050405020304" pitchFamily="18" charset="0"/>
              </a:rPr>
              <a:t>необходимо</a:t>
            </a:r>
            <a:r>
              <a:rPr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+mj-lt"/>
                <a:cs typeface="Times New Roman" panose="02020603050405020304" pitchFamily="18" charset="0"/>
              </a:rPr>
              <a:t>адаптировать</a:t>
            </a:r>
            <a:r>
              <a:rPr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+mj-lt"/>
                <a:cs typeface="Times New Roman" panose="02020603050405020304" pitchFamily="18" charset="0"/>
              </a:rPr>
              <a:t>прибор</a:t>
            </a:r>
            <a:r>
              <a:rPr sz="2400" dirty="0">
                <a:latin typeface="+mj-lt"/>
                <a:cs typeface="Times New Roman" panose="02020603050405020304" pitchFamily="18" charset="0"/>
              </a:rPr>
              <a:t> к </a:t>
            </a:r>
            <a:r>
              <a:rPr sz="2400" dirty="0" err="1">
                <a:latin typeface="+mj-lt"/>
                <a:cs typeface="Times New Roman" panose="02020603050405020304" pitchFamily="18" charset="0"/>
              </a:rPr>
              <a:t>условиям</a:t>
            </a:r>
            <a:r>
              <a:rPr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+mj-lt"/>
                <a:cs typeface="Times New Roman" panose="02020603050405020304" pitchFamily="18" charset="0"/>
              </a:rPr>
              <a:t>эксплуатации</a:t>
            </a:r>
            <a:r>
              <a:rPr sz="2400" dirty="0">
                <a:latin typeface="+mj-lt"/>
                <a:cs typeface="Times New Roman" panose="02020603050405020304" pitchFamily="18" charset="0"/>
              </a:rPr>
              <a:t>, </a:t>
            </a:r>
            <a:r>
              <a:rPr sz="2400" dirty="0" err="1">
                <a:latin typeface="+mj-lt"/>
                <a:cs typeface="Times New Roman" panose="02020603050405020304" pitchFamily="18" charset="0"/>
              </a:rPr>
              <a:t>что</a:t>
            </a:r>
            <a:r>
              <a:rPr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+mj-lt"/>
                <a:cs typeface="Times New Roman" panose="02020603050405020304" pitchFamily="18" charset="0"/>
              </a:rPr>
              <a:t>достигается</a:t>
            </a:r>
            <a:r>
              <a:rPr sz="2400" dirty="0">
                <a:latin typeface="+mj-lt"/>
                <a:cs typeface="Times New Roman" panose="02020603050405020304" pitchFamily="18" charset="0"/>
              </a:rPr>
              <a:t> с </a:t>
            </a:r>
            <a:r>
              <a:rPr sz="2400" dirty="0" err="1">
                <a:latin typeface="+mj-lt"/>
                <a:cs typeface="Times New Roman" panose="02020603050405020304" pitchFamily="18" charset="0"/>
              </a:rPr>
              <a:t>помощью</a:t>
            </a:r>
            <a:r>
              <a:rPr lang="ru-RU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+mj-lt"/>
                <a:cs typeface="Times New Roman" panose="02020603050405020304" pitchFamily="18" charset="0"/>
              </a:rPr>
              <a:t>дополнительн</a:t>
            </a:r>
            <a:r>
              <a:rPr lang="ru-RU" sz="2400" dirty="0">
                <a:latin typeface="+mj-lt"/>
                <a:cs typeface="Times New Roman" panose="02020603050405020304" pitchFamily="18" charset="0"/>
              </a:rPr>
              <a:t>ого</a:t>
            </a:r>
            <a:r>
              <a:rPr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+mj-lt"/>
                <a:cs typeface="Times New Roman" panose="02020603050405020304" pitchFamily="18" charset="0"/>
              </a:rPr>
              <a:t>резистор</a:t>
            </a:r>
            <a:r>
              <a:rPr lang="ru-RU" sz="2400" dirty="0">
                <a:latin typeface="+mj-lt"/>
                <a:cs typeface="Times New Roman" panose="02020603050405020304" pitchFamily="18" charset="0"/>
              </a:rPr>
              <a:t>а</a:t>
            </a:r>
            <a:r>
              <a:rPr sz="2400" dirty="0">
                <a:latin typeface="+mj-lt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28474"/>
            <a:ext cx="8229600" cy="1746112"/>
          </a:xfrm>
        </p:spPr>
        <p:txBody>
          <a:bodyPr>
            <a:normAutofit/>
          </a:bodyPr>
          <a:lstStyle/>
          <a:p>
            <a:r>
              <a:rPr sz="2800" b="1" dirty="0" err="1">
                <a:cs typeface="Times New Roman" panose="02020603050405020304" pitchFamily="18" charset="0"/>
              </a:rPr>
              <a:t>Расширение</a:t>
            </a:r>
            <a:r>
              <a:rPr sz="2800" b="1" dirty="0">
                <a:cs typeface="Times New Roman" panose="02020603050405020304" pitchFamily="18" charset="0"/>
              </a:rPr>
              <a:t> </a:t>
            </a:r>
            <a:r>
              <a:rPr sz="2800" b="1" dirty="0" err="1">
                <a:cs typeface="Times New Roman" panose="02020603050405020304" pitchFamily="18" charset="0"/>
              </a:rPr>
              <a:t>предела</a:t>
            </a:r>
            <a:r>
              <a:rPr sz="2800" b="1" dirty="0">
                <a:cs typeface="Times New Roman" panose="02020603050405020304" pitchFamily="18" charset="0"/>
              </a:rPr>
              <a:t> </a:t>
            </a:r>
            <a:r>
              <a:rPr sz="2800" b="1" dirty="0" err="1">
                <a:cs typeface="Times New Roman" panose="02020603050405020304" pitchFamily="18" charset="0"/>
              </a:rPr>
              <a:t>измерения</a:t>
            </a:r>
            <a:r>
              <a:rPr sz="2800" b="1" dirty="0">
                <a:cs typeface="Times New Roman" panose="02020603050405020304" pitchFamily="18" charset="0"/>
              </a:rPr>
              <a:t> </a:t>
            </a:r>
            <a:r>
              <a:rPr sz="2800" b="1" dirty="0" err="1">
                <a:cs typeface="Times New Roman" panose="02020603050405020304" pitchFamily="18" charset="0"/>
              </a:rPr>
              <a:t>вольтметра</a:t>
            </a:r>
            <a:endParaRPr sz="2800" b="1" dirty="0"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258" y="1020932"/>
            <a:ext cx="8229600" cy="3009530"/>
          </a:xfrm>
        </p:spPr>
        <p:txBody>
          <a:bodyPr>
            <a:normAutofit/>
          </a:bodyPr>
          <a:lstStyle/>
          <a:p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расширения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предела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измерения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вольтметра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применяются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резисторы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включаются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прибором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Дополнительный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резистор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увеличивает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общее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сопротивление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цепи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самым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снижая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ток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проходящий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через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вольтметр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прибору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измерять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напряжения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значительно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выше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номинальных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значений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Сопротивление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Rдоп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расширения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диапазона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измерений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вольтметра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рассчитывается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формуле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73AC990-2323-4702-B9A0-A27A2CB36AAB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6250" y="4106033"/>
            <a:ext cx="3648710" cy="1668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Формула расчета дополнительного резистора">
            <a:extLst>
              <a:ext uri="{FF2B5EF4-FFF2-40B4-BE49-F238E27FC236}">
                <a16:creationId xmlns="" xmlns:a16="http://schemas.microsoft.com/office/drawing/2014/main" id="{F15A75DA-493C-4D4C-8699-36FAAEFB5F2E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171" y="3542190"/>
            <a:ext cx="3026570" cy="656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7CDC462-E73B-4553-A95F-3DD746368205}"/>
              </a:ext>
            </a:extLst>
          </p:cNvPr>
          <p:cNvSpPr txBox="1"/>
          <p:nvPr/>
        </p:nvSpPr>
        <p:spPr>
          <a:xfrm>
            <a:off x="449040" y="4201759"/>
            <a:ext cx="457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Rв</a:t>
            </a:r>
            <a:r>
              <a:rPr lang="ru-RU" dirty="0"/>
              <a:t> - внутреннее сопротивление вольтметра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Uизм</a:t>
            </a:r>
            <a:r>
              <a:rPr lang="ru-RU" dirty="0"/>
              <a:t> - измеряемое напряжение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Uв</a:t>
            </a:r>
            <a:r>
              <a:rPr lang="ru-RU" dirty="0"/>
              <a:t> - максимальное напряжение, которое может измерить вольтметр без дополнительного резистора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1004046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Расширение предела измерения стрелочного вольтметра типа М4200 </a:t>
            </a:r>
            <a:br>
              <a:rPr lang="ru-RU" sz="2400" b="1" dirty="0" smtClean="0"/>
            </a:br>
            <a:r>
              <a:rPr lang="ru-RU" sz="2400" b="1" dirty="0" smtClean="0"/>
              <a:t>с пределом измерения постоянного напряжения 7,5 В </a:t>
            </a:r>
            <a:endParaRPr lang="ru-RU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5718"/>
            <a:ext cx="4123765" cy="4530446"/>
          </a:xfrm>
        </p:spPr>
        <p:txBody>
          <a:bodyPr>
            <a:normAutofit/>
          </a:bodyPr>
          <a:lstStyle/>
          <a:p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Данный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вольтметр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измерять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напряжения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7,5 В.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деления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0.2 </a:t>
            </a:r>
            <a:r>
              <a:rPr sz="200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Целью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было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увеличить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этот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предел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В,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позволит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измерять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напряжение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автомобильного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аккумулятора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батареек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блоков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питания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соответствующих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напряжений</a:t>
            </a:r>
            <a:r>
              <a:rPr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4323DE0-FC00-4FB1-94CC-E0069C53D9D0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2306" y="1595718"/>
            <a:ext cx="3541059" cy="3720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31695"/>
            <a:ext cx="8229600" cy="19722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82706"/>
            <a:ext cx="4374777" cy="584498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200" dirty="0" smtClean="0">
                <a:latin typeface="Calibri" pitchFamily="34" charset="0"/>
                <a:cs typeface="Times New Roman" panose="02020603050405020304" pitchFamily="18" charset="0"/>
              </a:rPr>
              <a:t>     </a:t>
            </a:r>
            <a:r>
              <a:rPr lang="ru-RU" sz="2000" dirty="0" smtClean="0">
                <a:latin typeface="Calibri" pitchFamily="34" charset="0"/>
                <a:cs typeface="Times New Roman" panose="02020603050405020304" pitchFamily="18" charset="0"/>
              </a:rPr>
              <a:t>Для расширения предела измерения понадобится дополнительный резистор. </a:t>
            </a:r>
            <a:r>
              <a:rPr lang="ru-RU" sz="2000" dirty="0" smtClean="0"/>
              <a:t>Чтобы подобрать его величину, надо знать сопротивление вольтметра. </a:t>
            </a:r>
            <a:r>
              <a:rPr lang="ru-RU" sz="2000" dirty="0" smtClean="0">
                <a:latin typeface="Calibri" pitchFamily="34" charset="0"/>
                <a:cs typeface="Times New Roman" panose="02020603050405020304" pitchFamily="18" charset="0"/>
              </a:rPr>
              <a:t>Измеряем его сопротивление при помощи омметра. </a:t>
            </a:r>
          </a:p>
          <a:p>
            <a:pPr algn="just">
              <a:buNone/>
            </a:pPr>
            <a:r>
              <a:rPr lang="ru-RU" sz="2000" dirty="0" smtClean="0">
                <a:latin typeface="Calibri" pitchFamily="34" charset="0"/>
                <a:cs typeface="Times New Roman" panose="02020603050405020304" pitchFamily="18" charset="0"/>
              </a:rPr>
              <a:t>     Сопротивление вольтметра составило </a:t>
            </a:r>
            <a:r>
              <a:rPr lang="ru-RU" sz="2000" b="1" dirty="0" smtClean="0">
                <a:latin typeface="Calibri" pitchFamily="34" charset="0"/>
                <a:cs typeface="Times New Roman" panose="02020603050405020304" pitchFamily="18" charset="0"/>
              </a:rPr>
              <a:t>7,7 кОм</a:t>
            </a:r>
            <a:r>
              <a:rPr lang="ru-RU" sz="2000" dirty="0" smtClean="0">
                <a:latin typeface="Calibri" pitchFamily="34" charset="0"/>
                <a:cs typeface="Times New Roman" panose="02020603050405020304" pitchFamily="18" charset="0"/>
              </a:rPr>
              <a:t>. Рассчитанное сопротивление дополнительного резистора будет</a:t>
            </a:r>
          </a:p>
          <a:p>
            <a:pPr>
              <a:buNone/>
            </a:pPr>
            <a:r>
              <a:rPr lang="ru-RU" sz="2200" dirty="0" smtClean="0"/>
              <a:t>     </a:t>
            </a:r>
            <a:r>
              <a:rPr lang="en-US" sz="2200" b="1" dirty="0" smtClean="0"/>
              <a:t>R</a:t>
            </a:r>
            <a:r>
              <a:rPr lang="ru-RU" sz="2200" b="1" dirty="0" err="1" smtClean="0"/>
              <a:t>доп</a:t>
            </a:r>
            <a:r>
              <a:rPr lang="ru-RU" sz="2200" b="1" dirty="0" smtClean="0"/>
              <a:t> = 7.7(15/7.5 -1) =7.7кОм</a:t>
            </a:r>
          </a:p>
          <a:p>
            <a:pPr>
              <a:buNone/>
            </a:pPr>
            <a:r>
              <a:rPr lang="ru-RU" sz="2200" dirty="0" smtClean="0">
                <a:latin typeface="Calibri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В нашем случае оно совпадает с сопротивлением вольтметра.</a:t>
            </a:r>
            <a:endParaRPr lang="ru-RU" sz="2200" dirty="0" smtClean="0">
              <a:latin typeface="Calibri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E:\2024-2025\Кулибинские чтения\ФОТО\IMG2025031414360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1319" y="582706"/>
            <a:ext cx="3666563" cy="514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BC82381-173A-405A-98FD-F65146DB6A61}"/>
              </a:ext>
            </a:extLst>
          </p:cNvPr>
          <p:cNvSpPr txBox="1"/>
          <p:nvPr/>
        </p:nvSpPr>
        <p:spPr>
          <a:xfrm>
            <a:off x="126749" y="0"/>
            <a:ext cx="9017251" cy="3029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Чтобы иметь возможность подстройки, тем более, что резисторы с такими номиналами не изготавливаются,  я взял переменный резистор с диапазоном от 0 до 15 кОм и отрегулировал его  сопротивление  на 7.7 кОм. Так выглядит 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резистор (слайд 5)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Установка дополнительного резистора позволяет использовать оба диапазона измерений: прежний, заложенный конструктивно (от 0 до 7.5 В), и диапазон с увеличенным пределом (от 0 до 15 В). Для этого было решено использовать  отдельные клеммы для каждого диапазона измеряемого напряжения. </a:t>
            </a:r>
            <a:endParaRPr lang="ru-RU" sz="2000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D1053069-CD20-4ED1-B189-31A5B2AF9E95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9506" y="3029676"/>
            <a:ext cx="5827059" cy="2731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A00CE69-780F-4951-AE9D-D52AE624725D}"/>
              </a:ext>
            </a:extLst>
          </p:cNvPr>
          <p:cNvSpPr txBox="1"/>
          <p:nvPr/>
        </p:nvSpPr>
        <p:spPr>
          <a:xfrm>
            <a:off x="230819" y="3888189"/>
            <a:ext cx="87888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421340" y="5934635"/>
            <a:ext cx="82475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Схема с двумя диапазонами измерений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2202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421341"/>
            <a:ext cx="5038166" cy="1178859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реализации этого решения я подобрал небольшую панель с тремя клеммами от неисправного прибора, которую двумя винтами  прикрепил к  вольтметру  и проводниками соединил с клеммами выводы вольтметра и резистора согласно схеме. Резистор был прикреплен к плате двусторонним скотчем.</a:t>
            </a:r>
            <a:br>
              <a:rPr lang="ru-RU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2566" y="156881"/>
            <a:ext cx="2546542" cy="2366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E:\2024-2025\Кулибинские чтения\ФОТО\IMG20250314152130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9548" y="2034988"/>
            <a:ext cx="3208712" cy="447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27791" y="3170816"/>
            <a:ext cx="3671317" cy="3337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90553D0-7866-4C92-A5D2-C36303F11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6119" y="618564"/>
            <a:ext cx="4043082" cy="2133601"/>
          </a:xfrm>
        </p:spPr>
        <p:txBody>
          <a:bodyPr>
            <a:normAutofit lnSpcReduction="10000"/>
          </a:bodyPr>
          <a:lstStyle/>
          <a:p>
            <a:pPr marL="0" indent="0" algn="just">
              <a:spcAft>
                <a:spcPts val="1000"/>
              </a:spcAft>
              <a:buNone/>
            </a:pPr>
            <a:r>
              <a:rPr lang="ru-RU" sz="19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Окончательная </a:t>
            </a:r>
            <a:r>
              <a:rPr lang="ru-RU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регулировка проводилась в собранном виде. Для этого я подключил вольтметр к источнику напряжения </a:t>
            </a:r>
            <a:r>
              <a:rPr lang="ru-RU" sz="19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 В</a:t>
            </a:r>
            <a:r>
              <a:rPr lang="ru-RU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вращая шлиц резистора, установил стрелку на максимальное значение шкалы 7,5 В. 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491904E-6C2A-49D9-AE58-7024DCE6607E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905" y="430306"/>
            <a:ext cx="4078942" cy="53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6119" y="3003176"/>
            <a:ext cx="4057300" cy="2823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46684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872</Words>
  <Application>Microsoft Office PowerPoint</Application>
  <PresentationFormat>Экран (4:3)</PresentationFormat>
  <Paragraphs>48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Расширение предела измерения стрелочного вольтметра постоянного тока</vt:lpstr>
      <vt:lpstr>Введение</vt:lpstr>
      <vt:lpstr>Краткие теоретические сведения</vt:lpstr>
      <vt:lpstr>Расширение предела измерения вольтметра</vt:lpstr>
      <vt:lpstr>Расширение предела измерения стрелочного вольтметра типа М4200  с пределом измерения постоянного напряжения 7,5 В </vt:lpstr>
      <vt:lpstr>Слайд 6</vt:lpstr>
      <vt:lpstr>Слайд 7</vt:lpstr>
      <vt:lpstr>Для реализации этого решения я подобрал небольшую панель с тремя клеммами от неисправного прибора, которую двумя винтами  прикрепил к  вольтметру  и проводниками соединил с клеммами выводы вольтметра и резистора согласно схеме. Резистор был прикреплен к плате двусторонним скотчем. </vt:lpstr>
      <vt:lpstr>Слайд 9</vt:lpstr>
      <vt:lpstr>Слайд 10</vt:lpstr>
      <vt:lpstr>Слайд 11</vt:lpstr>
      <vt:lpstr>Слайд 12</vt:lpstr>
      <vt:lpstr>Слайд 13</vt:lpstr>
      <vt:lpstr>Заключение</vt:lpstr>
      <vt:lpstr>Спасибо за внимание!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Расширение предела измерения стрелочного вольтметра постоянного тока</dc:title>
  <dc:subject/>
  <dc:creator>PC</dc:creator>
  <cp:keywords/>
  <dc:description>generated using python-pptx</dc:description>
  <cp:lastModifiedBy>User</cp:lastModifiedBy>
  <cp:revision>40</cp:revision>
  <dcterms:created xsi:type="dcterms:W3CDTF">2013-01-27T09:14:16Z</dcterms:created>
  <dcterms:modified xsi:type="dcterms:W3CDTF">2025-05-12T18:55:47Z</dcterms:modified>
  <cp:category/>
</cp:coreProperties>
</file>