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9" r:id="rId2"/>
    <p:sldId id="260" r:id="rId3"/>
    <p:sldId id="281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80" r:id="rId12"/>
    <p:sldId id="271" r:id="rId13"/>
    <p:sldId id="273" r:id="rId14"/>
    <p:sldId id="282" r:id="rId15"/>
    <p:sldId id="275" r:id="rId16"/>
    <p:sldId id="276" r:id="rId17"/>
    <p:sldId id="283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latin typeface="Arial Black" panose="020B0A04020102020204" pitchFamily="34" charset="0"/>
              </a:rPr>
              <a:t>3 курс</a:t>
            </a:r>
          </a:p>
        </c:rich>
      </c:tx>
      <c:layout>
        <c:manualLayout>
          <c:xMode val="edge"/>
          <c:yMode val="edge"/>
          <c:x val="0.3734933252960605"/>
          <c:y val="9.7425341517349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323148601640108"/>
          <c:y val="0.28477315335583053"/>
          <c:w val="0.3976851851851852"/>
          <c:h val="0.681746031746031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69-4D89-BB92-F0AFCB6A3C9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69-4D89-BB92-F0AFCB6A3C9D}"/>
              </c:ext>
            </c:extLst>
          </c:dPt>
          <c:dLbls>
            <c:dLbl>
              <c:idx val="0"/>
              <c:layout>
                <c:manualLayout>
                  <c:x val="-6.8394931494807173E-2"/>
                  <c:y val="-0.2936292805918945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4A15AC59-EE35-4C1A-8A08-24AFF328A52D}" type="VALUE">
                      <a:rPr lang="en-US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en-US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69-4D89-BB92-F0AFCB6A3C9D}"/>
                </c:ext>
              </c:extLst>
            </c:dLbl>
            <c:dLbl>
              <c:idx val="1"/>
              <c:layout>
                <c:manualLayout>
                  <c:x val="8.060986758677631E-2"/>
                  <c:y val="0.14180001693336719"/>
                </c:manualLayout>
              </c:layout>
              <c:tx>
                <c:rich>
                  <a:bodyPr/>
                  <a:lstStyle/>
                  <a:p>
                    <a:fld id="{5B6D218B-0CEA-470D-B64F-4DEDEDA0CAD9}" type="VALUE">
                      <a:rPr lang="en-US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69-4D89-BB92-F0AFCB6A3C9D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  </c:v>
                </c:pt>
                <c:pt idx="1">
                  <c:v>неправильные ответы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69-4D89-BB92-F0AFCB6A3C9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412575820366951"/>
          <c:y val="0.24074730816128298"/>
          <c:w val="0.29467631139409012"/>
          <c:h val="0.326783640233947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rgbClr val="00B050"/>
          </a:solidFill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latin typeface="Arial Black" panose="020B0A04020102020204" pitchFamily="34" charset="0"/>
              </a:rPr>
              <a:t>1 курс</a:t>
            </a:r>
          </a:p>
        </c:rich>
      </c:tx>
      <c:layout>
        <c:manualLayout>
          <c:xMode val="edge"/>
          <c:yMode val="edge"/>
          <c:x val="0.3734933252960605"/>
          <c:y val="9.7425341517349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323148601640108"/>
          <c:y val="0.28477315335583053"/>
          <c:w val="0.3976851851851852"/>
          <c:h val="0.681746031746031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00-4265-9B06-20E987E45016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00-4265-9B06-20E987E4501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4A15AC59-EE35-4C1A-8A08-24AFF328A52D}" type="VALUE">
                      <a:rPr lang="en-US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en-US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00-4265-9B06-20E987E4501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6D218B-0CEA-470D-B64F-4DEDEDA0CAD9}" type="VALUE">
                      <a:rPr lang="en-US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00-4265-9B06-20E987E45016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неправильные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00-4265-9B06-20E987E450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412575820366951"/>
          <c:y val="0.24074730816128298"/>
          <c:w val="0.29467631139409012"/>
          <c:h val="0.326783640233947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rgbClr val="00B050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 baseline="0">
                <a:latin typeface="Arial Black" panose="020B0A04020102020204" pitchFamily="34" charset="0"/>
              </a:rPr>
              <a:t>2 </a:t>
            </a:r>
            <a:r>
              <a:rPr lang="ru-RU">
                <a:latin typeface="Arial Black" panose="020B0A04020102020204" pitchFamily="34" charset="0"/>
              </a:rPr>
              <a:t>курс</a:t>
            </a:r>
          </a:p>
        </c:rich>
      </c:tx>
      <c:layout>
        <c:manualLayout>
          <c:xMode val="edge"/>
          <c:yMode val="edge"/>
          <c:x val="0.3734933252960605"/>
          <c:y val="9.7425341517349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323148601640108"/>
          <c:y val="0.28477315335583053"/>
          <c:w val="0.3976851851851852"/>
          <c:h val="0.681746031746031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F1-484E-B309-093DDEDD0AA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F1-484E-B309-093DDEDD0AA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4A15AC59-EE35-4C1A-8A08-24AFF328A52D}" type="VALUE">
                      <a:rPr lang="en-US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en-US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2F1-484E-B309-093DDEDD0A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6D218B-0CEA-470D-B64F-4DEDEDA0CAD9}" type="VALUE">
                      <a:rPr lang="en-US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2F1-484E-B309-093DDEDD0AA8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правильные ответы</c:v>
                </c:pt>
                <c:pt idx="1">
                  <c:v>неправильные ответы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F1-484E-B309-093DDEDD0AA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412575820366951"/>
          <c:y val="0.24074730816128298"/>
          <c:w val="0.29467631139409012"/>
          <c:h val="0.326783640233947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rgbClr val="00B050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60A8-C1AD-4410-9CC4-FA001037349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AEE7C-C79B-440F-8AB7-BB7391B5A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2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00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92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56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44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6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07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80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91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68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46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4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1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0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9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12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2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AEE7C-C79B-440F-8AB7-BB7391B5A2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8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0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41CCDAD-5D2A-478B-A433-344582BE3A7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96AB8C6-F92D-405B-B045-7BE1C34B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kuriermedia.ru/wp-content/uploads/2021/03/100_let_nitel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zif.ru/o-kompanii/nasha-istoriya.html" TargetMode="External"/><Relationship Id="rId5" Type="http://schemas.openxmlformats.org/officeDocument/2006/relationships/hyperlink" Target="https://nzif.tilda.ws/history" TargetMode="External"/><Relationship Id="rId4" Type="http://schemas.openxmlformats.org/officeDocument/2006/relationships/hyperlink" Target="https://gorky.vercel.app/nite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A4A52-B4EE-47E7-AB36-9BC93003364B}"/>
              </a:ext>
            </a:extLst>
          </p:cNvPr>
          <p:cNvSpPr txBox="1"/>
          <p:nvPr/>
        </p:nvSpPr>
        <p:spPr>
          <a:xfrm>
            <a:off x="2279648" y="409641"/>
            <a:ext cx="801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Нижегородский радиотехнический колледж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9FC49-6399-4B6A-B7F6-BFF69DB1FFB1}"/>
              </a:ext>
            </a:extLst>
          </p:cNvPr>
          <p:cNvSpPr txBox="1"/>
          <p:nvPr/>
        </p:nvSpPr>
        <p:spPr>
          <a:xfrm>
            <a:off x="3388783" y="1260773"/>
            <a:ext cx="507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Исследовательская  работа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3ECFE-A441-49D4-9D0F-D6B8103C3C15}"/>
              </a:ext>
            </a:extLst>
          </p:cNvPr>
          <p:cNvSpPr txBox="1"/>
          <p:nvPr/>
        </p:nvSpPr>
        <p:spPr>
          <a:xfrm>
            <a:off x="1338791" y="1901639"/>
            <a:ext cx="917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FF99FF"/>
                </a:solidFill>
                <a:latin typeface="Arial Black" panose="020B0A04020102020204" pitchFamily="34" charset="0"/>
              </a:rPr>
              <a:t>«Вклад горьковчан  в развитие радиосвязи в годы ВОВ»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115CF-A574-4027-909B-6ED096FDB371}"/>
              </a:ext>
            </a:extLst>
          </p:cNvPr>
          <p:cNvSpPr txBox="1"/>
          <p:nvPr/>
        </p:nvSpPr>
        <p:spPr>
          <a:xfrm>
            <a:off x="694267" y="4132301"/>
            <a:ext cx="10803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Выполнил: обучающийся гр. 2РЭУС-23-1 Красавин Дмитрий</a:t>
            </a:r>
          </a:p>
          <a:p>
            <a:endParaRPr lang="ru-RU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Руководитель: Широкова Н.В.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961EDB-B4FC-429C-8919-EDB2D322BFC5}"/>
              </a:ext>
            </a:extLst>
          </p:cNvPr>
          <p:cNvSpPr txBox="1"/>
          <p:nvPr/>
        </p:nvSpPr>
        <p:spPr>
          <a:xfrm>
            <a:off x="4260850" y="5568353"/>
            <a:ext cx="333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Нижний Новгород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8224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1269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1449156" y="6038638"/>
            <a:ext cx="93190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Курская дуга. Радист передает команды командира танкистам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CC351B-8146-4640-B902-D6CF2E7F63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60" y="594071"/>
            <a:ext cx="8749878" cy="5025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623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-7144"/>
            <a:ext cx="12204699" cy="68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4234904" y="5808133"/>
            <a:ext cx="3722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Истребитель Ла-5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89C5348-5D24-4F0E-9078-BE6EE731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56" y="1168400"/>
            <a:ext cx="9044588" cy="402484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1269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6926642" y="4937678"/>
            <a:ext cx="3497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Валентина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Кульмина</a:t>
            </a:r>
            <a:endParaRPr lang="ru-RU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0C0661-2684-4087-AB39-61CB11D744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5" y="252491"/>
            <a:ext cx="3398685" cy="238984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878B54-6776-4FF0-B3FF-08C3C350469B}"/>
              </a:ext>
            </a:extLst>
          </p:cNvPr>
          <p:cNvPicPr/>
          <p:nvPr/>
        </p:nvPicPr>
        <p:blipFill rotWithShape="1">
          <a:blip r:embed="rId5"/>
          <a:srcRect l="8257" r="8563"/>
          <a:stretch/>
        </p:blipFill>
        <p:spPr bwMode="auto">
          <a:xfrm>
            <a:off x="5147056" y="1528340"/>
            <a:ext cx="2887663" cy="3057631"/>
          </a:xfrm>
          <a:prstGeom prst="rect">
            <a:avLst/>
          </a:prstGeom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535EA0-A5C9-4472-A629-BA032478935F}"/>
              </a:ext>
            </a:extLst>
          </p:cNvPr>
          <p:cNvPicPr/>
          <p:nvPr/>
        </p:nvPicPr>
        <p:blipFill rotWithShape="1">
          <a:blip r:embed="rId6"/>
          <a:srcRect l="26940"/>
          <a:stretch/>
        </p:blipFill>
        <p:spPr bwMode="auto">
          <a:xfrm>
            <a:off x="781463" y="3526525"/>
            <a:ext cx="3497757" cy="2425186"/>
          </a:xfrm>
          <a:prstGeom prst="rect">
            <a:avLst/>
          </a:prstGeom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EA3707-3575-4EFE-9B58-885107DE363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675520" y="1547506"/>
            <a:ext cx="2887663" cy="30347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1D5A9-2BD0-426C-9026-943198A2C3FC}"/>
              </a:ext>
            </a:extLst>
          </p:cNvPr>
          <p:cNvSpPr txBox="1"/>
          <p:nvPr/>
        </p:nvSpPr>
        <p:spPr>
          <a:xfrm>
            <a:off x="628817" y="2776147"/>
            <a:ext cx="3497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Горьковской области 1941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D513E-ABD1-424F-8F07-7A9378F58F23}"/>
              </a:ext>
            </a:extLst>
          </p:cNvPr>
          <p:cNvSpPr txBox="1"/>
          <p:nvPr/>
        </p:nvSpPr>
        <p:spPr>
          <a:xfrm>
            <a:off x="12699" y="6050912"/>
            <a:ext cx="5134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Девушки-связисты 39 отдельного батальона</a:t>
            </a:r>
          </a:p>
        </p:txBody>
      </p:sp>
    </p:spTree>
    <p:extLst>
      <p:ext uri="{BB962C8B-B14F-4D97-AF65-F5344CB8AC3E}">
        <p14:creationId xmlns:p14="http://schemas.microsoft.com/office/powerpoint/2010/main" val="7238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1269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866429" y="4356837"/>
            <a:ext cx="4145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перед отправкой в экспедицию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51A97-2662-4C4A-B71A-9FE0AD45806C}"/>
              </a:ext>
            </a:extLst>
          </p:cNvPr>
          <p:cNvSpPr txBox="1"/>
          <p:nvPr/>
        </p:nvSpPr>
        <p:spPr>
          <a:xfrm>
            <a:off x="6553322" y="5475233"/>
            <a:ext cx="4482855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Людмила Кузьмичева </a:t>
            </a:r>
          </a:p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 руки-то помнят)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0BF282-58BD-4F15-A037-B533ED37150F}"/>
              </a:ext>
            </a:extLst>
          </p:cNvPr>
          <p:cNvPicPr/>
          <p:nvPr/>
        </p:nvPicPr>
        <p:blipFill rotWithShape="1">
          <a:blip r:embed="rId4"/>
          <a:srcRect l="25177"/>
          <a:stretch/>
        </p:blipFill>
        <p:spPr bwMode="auto">
          <a:xfrm>
            <a:off x="493427" y="661353"/>
            <a:ext cx="4891374" cy="3317980"/>
          </a:xfrm>
          <a:prstGeom prst="rect">
            <a:avLst/>
          </a:prstGeom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13CB43-B28D-4F2E-98CA-F2C3188E6B53}"/>
              </a:ext>
            </a:extLst>
          </p:cNvPr>
          <p:cNvPicPr/>
          <p:nvPr/>
        </p:nvPicPr>
        <p:blipFill rotWithShape="1">
          <a:blip r:embed="rId5"/>
          <a:srcRect l="5426" r="1551"/>
          <a:stretch/>
        </p:blipFill>
        <p:spPr bwMode="auto">
          <a:xfrm>
            <a:off x="6349063" y="2004853"/>
            <a:ext cx="4891374" cy="3317980"/>
          </a:xfrm>
          <a:prstGeom prst="rect">
            <a:avLst/>
          </a:prstGeom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44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1269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3701422" y="5375121"/>
            <a:ext cx="4145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Серафима Шахова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911EE5-7948-49D6-97C7-550C89D6EF2B}"/>
              </a:ext>
            </a:extLst>
          </p:cNvPr>
          <p:cNvPicPr/>
          <p:nvPr/>
        </p:nvPicPr>
        <p:blipFill rotWithShape="1">
          <a:blip r:embed="rId4"/>
          <a:srcRect l="7632" t="10975"/>
          <a:stretch/>
        </p:blipFill>
        <p:spPr bwMode="auto">
          <a:xfrm>
            <a:off x="818359" y="1382607"/>
            <a:ext cx="4955748" cy="3598330"/>
          </a:xfrm>
          <a:prstGeom prst="rect">
            <a:avLst/>
          </a:prstGeom>
          <a:ln w="762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75D67F-8FA2-407C-800B-F72B00706EEA}"/>
              </a:ext>
            </a:extLst>
          </p:cNvPr>
          <p:cNvPicPr/>
          <p:nvPr/>
        </p:nvPicPr>
        <p:blipFill rotWithShape="1">
          <a:blip r:embed="rId5"/>
          <a:srcRect l="5532"/>
          <a:stretch/>
        </p:blipFill>
        <p:spPr bwMode="auto">
          <a:xfrm>
            <a:off x="6682948" y="1382607"/>
            <a:ext cx="4690693" cy="3598330"/>
          </a:xfrm>
          <a:prstGeom prst="rect">
            <a:avLst/>
          </a:prstGeom>
          <a:ln w="762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39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593304" y="5010532"/>
            <a:ext cx="2830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Вера Орлова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51A97-2662-4C4A-B71A-9FE0AD45806C}"/>
              </a:ext>
            </a:extLst>
          </p:cNvPr>
          <p:cNvSpPr txBox="1"/>
          <p:nvPr/>
        </p:nvSpPr>
        <p:spPr>
          <a:xfrm>
            <a:off x="7055298" y="4143940"/>
            <a:ext cx="492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школы радистов (Горький, 1943 г.)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B41BE3-BC4E-4FAD-A748-DB0AB6B131D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6705" r="13038" b="32090"/>
          <a:stretch/>
        </p:blipFill>
        <p:spPr bwMode="auto">
          <a:xfrm>
            <a:off x="380027" y="1049868"/>
            <a:ext cx="2830451" cy="34031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26AC3E-4454-4C9F-A01E-9E2DB0F4F82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7" t="3062" b="17537"/>
          <a:stretch/>
        </p:blipFill>
        <p:spPr bwMode="auto">
          <a:xfrm>
            <a:off x="3694727" y="2946827"/>
            <a:ext cx="2666304" cy="34031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5CC022-C459-44CE-9B9E-B34C0FD31CF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" b="14073"/>
          <a:stretch/>
        </p:blipFill>
        <p:spPr bwMode="auto">
          <a:xfrm>
            <a:off x="7537241" y="1049868"/>
            <a:ext cx="3960492" cy="275209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73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3852313" y="590931"/>
            <a:ext cx="4038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dirty="0">
                <a:solidFill>
                  <a:srgbClr val="FF99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51A97-2662-4C4A-B71A-9FE0AD45806C}"/>
              </a:ext>
            </a:extLst>
          </p:cNvPr>
          <p:cNvSpPr txBox="1"/>
          <p:nvPr/>
        </p:nvSpPr>
        <p:spPr>
          <a:xfrm>
            <a:off x="1100668" y="1534149"/>
            <a:ext cx="9550400" cy="3785652"/>
          </a:xfrm>
          <a:prstGeom prst="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AutoNum type="arabicPeriod"/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войны радиосвязь играла огромную роль. Выиграть сражение без управления войсками невозможно. </a:t>
            </a:r>
          </a:p>
          <a:p>
            <a:pPr marL="457200" indent="-457200" algn="just">
              <a:spcAft>
                <a:spcPts val="800"/>
              </a:spcAft>
              <a:buAutoNum type="arabicPeriod"/>
            </a:pPr>
            <a:endParaRPr lang="ru-RU" sz="8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2.  60% всех радиостанций в период ВОВ      было изготовлено в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Горьком.</a:t>
            </a:r>
          </a:p>
          <a:p>
            <a:pPr algn="just">
              <a:spcAft>
                <a:spcPts val="800"/>
              </a:spcAft>
            </a:pPr>
            <a:endParaRPr lang="ru-RU" sz="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Город подготовил большое количество специалистов по радиосвязи, ремонту радиоприборов.</a:t>
            </a:r>
          </a:p>
          <a:p>
            <a:pPr algn="just">
              <a:spcAft>
                <a:spcPts val="800"/>
              </a:spcAft>
            </a:pPr>
            <a:r>
              <a:rPr lang="ru-RU" sz="2800" dirty="0">
                <a:solidFill>
                  <a:srgbClr val="FF99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 горьковчан в общее дело Победы огромен</a:t>
            </a:r>
            <a:r>
              <a:rPr lang="ru-RU" sz="2800" dirty="0">
                <a:solidFill>
                  <a:srgbClr val="FF99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endParaRPr lang="ru-RU" sz="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0" y="239569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dirty="0">
                <a:solidFill>
                  <a:srgbClr val="FF99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с докладом (7 мая 2025 г.), анализ тестирования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831FE8-C5D2-49AB-8005-9EDB0773A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7" y="2106713"/>
            <a:ext cx="5215466" cy="39116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7A6B1D6-A9ED-499A-A508-58A60496F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202621"/>
              </p:ext>
            </p:extLst>
          </p:nvPr>
        </p:nvGraphicFramePr>
        <p:xfrm>
          <a:off x="6604006" y="4863061"/>
          <a:ext cx="4451086" cy="173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20356A7-5A33-4531-867A-98CE93487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423244"/>
              </p:ext>
            </p:extLst>
          </p:nvPr>
        </p:nvGraphicFramePr>
        <p:xfrm>
          <a:off x="6590777" y="1582866"/>
          <a:ext cx="4477543" cy="173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84D31C7-1C76-41C2-B50A-2ADC6EFAC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274789"/>
              </p:ext>
            </p:extLst>
          </p:nvPr>
        </p:nvGraphicFramePr>
        <p:xfrm>
          <a:off x="6604006" y="3255431"/>
          <a:ext cx="4477543" cy="173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877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3852313" y="590931"/>
            <a:ext cx="4038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dirty="0">
                <a:solidFill>
                  <a:srgbClr val="FF99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51A97-2662-4C4A-B71A-9FE0AD45806C}"/>
              </a:ext>
            </a:extLst>
          </p:cNvPr>
          <p:cNvSpPr txBox="1"/>
          <p:nvPr/>
        </p:nvSpPr>
        <p:spPr>
          <a:xfrm>
            <a:off x="1868500" y="1635749"/>
            <a:ext cx="8799500" cy="3862596"/>
          </a:xfrm>
          <a:prstGeom prst="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ru-RU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Горький. Символ Победы – (</a:t>
            </a:r>
            <a:r>
              <a:rPr lang="ru-RU" sz="1800" u="sng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https://gorky.vercel.app/nitel</a:t>
            </a:r>
            <a:r>
              <a:rPr lang="ru-RU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endParaRPr lang="ru-RU" sz="8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ru-RU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История предприятия -   (</a:t>
            </a:r>
            <a:r>
              <a:rPr lang="ru-RU" sz="1800" u="sng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https://nzif.tilda.ws/history</a:t>
            </a:r>
            <a:r>
              <a:rPr lang="ru-RU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endParaRPr lang="ru-RU" sz="8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ru-RU" sz="1800" kern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Наша история-Нижегородское научно-производственное 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ru-RU" kern="18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kern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объединение им. М.В. Фрунзе –  ( </a:t>
            </a:r>
            <a:r>
              <a:rPr lang="ru-RU" sz="1800" u="sng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https://nzif.ru/o-kompanii/nash</a:t>
            </a:r>
            <a:r>
              <a:rPr lang="ru-RU" u="sng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ru-RU" sz="1800" u="sng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istoriya.html</a:t>
            </a:r>
            <a:r>
              <a:rPr lang="ru-RU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endParaRPr lang="ru-RU" sz="8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ru-RU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Сто лет НИТЕЛ – (</a:t>
            </a:r>
            <a:r>
              <a:rPr lang="ru-RU" sz="1800" u="sng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https://kuriermedia.ru/wp-content/uploads/2021/03/100_let_nitel.pdf</a:t>
            </a:r>
            <a:r>
              <a:rPr lang="ru-RU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spcAft>
                <a:spcPts val="800"/>
              </a:spcAft>
              <a:buAutoNum type="arabicPeriod"/>
            </a:pPr>
            <a:endParaRPr lang="ru-RU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1811865" y="1048131"/>
            <a:ext cx="8568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800" dirty="0">
                <a:solidFill>
                  <a:srgbClr val="FF99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D988808-819C-4033-9BE5-165FB198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33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5733"/>
            <a:ext cx="12191999" cy="120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2370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9FC49-6399-4B6A-B7F6-BFF69DB1FFB1}"/>
              </a:ext>
            </a:extLst>
          </p:cNvPr>
          <p:cNvSpPr txBox="1"/>
          <p:nvPr/>
        </p:nvSpPr>
        <p:spPr>
          <a:xfrm>
            <a:off x="745068" y="1147581"/>
            <a:ext cx="10159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Цель работы –  </a:t>
            </a:r>
          </a:p>
          <a:p>
            <a:pPr algn="ctr"/>
            <a:r>
              <a:rPr lang="ru-RU" sz="2400" dirty="0">
                <a:solidFill>
                  <a:srgbClr val="FF99FF"/>
                </a:solidFill>
                <a:latin typeface="Arial Black" panose="020B0A04020102020204" pitchFamily="34" charset="0"/>
              </a:rPr>
              <a:t>патриотическое воспитание молодежи</a:t>
            </a:r>
          </a:p>
          <a:p>
            <a:endParaRPr lang="ru-RU" sz="2400" dirty="0">
              <a:solidFill>
                <a:srgbClr val="FF99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0616C-06D3-44CC-AC53-F9FDBE5DD852}"/>
              </a:ext>
            </a:extLst>
          </p:cNvPr>
          <p:cNvSpPr txBox="1"/>
          <p:nvPr/>
        </p:nvSpPr>
        <p:spPr>
          <a:xfrm>
            <a:off x="1049867" y="3098670"/>
            <a:ext cx="91778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Актуальность работы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–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ru-RU" sz="2400" dirty="0">
                <a:solidFill>
                  <a:srgbClr val="FF99FF"/>
                </a:solidFill>
                <a:latin typeface="Arial Black" panose="020B0A04020102020204" pitchFamily="34" charset="0"/>
              </a:rPr>
              <a:t>молодежь должна знать о научном и  трудовом подвиге  наших сограждан в годы Великой Отечественной войны</a:t>
            </a:r>
          </a:p>
          <a:p>
            <a:r>
              <a:rPr lang="ru-RU" sz="2400" dirty="0">
                <a:solidFill>
                  <a:srgbClr val="FF99FF"/>
                </a:solidFill>
                <a:latin typeface="Arial Black" panose="020B0A040201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064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51D51-21B1-4A63-A32C-E856B4CB8D23}"/>
              </a:ext>
            </a:extLst>
          </p:cNvPr>
          <p:cNvSpPr txBox="1"/>
          <p:nvPr/>
        </p:nvSpPr>
        <p:spPr>
          <a:xfrm>
            <a:off x="537633" y="1821392"/>
            <a:ext cx="11226800" cy="3908762"/>
          </a:xfrm>
          <a:prstGeom prst="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FF99FF"/>
                </a:solidFill>
                <a:latin typeface="Arial Black" panose="020B0A04020102020204" pitchFamily="34" charset="0"/>
              </a:rPr>
              <a:t>определить положение дел с радиосвязью  накануне войны;</a:t>
            </a:r>
          </a:p>
          <a:p>
            <a:pPr marL="342900" indent="-342900" algn="just">
              <a:buFontTx/>
              <a:buChar char="-"/>
            </a:pPr>
            <a:endParaRPr lang="ru-RU" sz="800" dirty="0">
              <a:solidFill>
                <a:srgbClr val="FF99FF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FF99FF"/>
                </a:solidFill>
                <a:latin typeface="Arial Black" panose="020B0A04020102020204" pitchFamily="34" charset="0"/>
              </a:rPr>
              <a:t>изучить деятельность завода им. В.И. Ленина и завода им.    </a:t>
            </a:r>
          </a:p>
          <a:p>
            <a:pPr algn="just"/>
            <a:r>
              <a:rPr lang="ru-RU" sz="2400" dirty="0">
                <a:solidFill>
                  <a:srgbClr val="FF99FF"/>
                </a:solidFill>
                <a:latin typeface="Arial Black" panose="020B0A04020102020204" pitchFamily="34" charset="0"/>
              </a:rPr>
              <a:t>   М.В. Фрунзе в годы ВОВ;</a:t>
            </a:r>
          </a:p>
          <a:p>
            <a:pPr marL="342900" indent="-342900" algn="just">
              <a:buFontTx/>
              <a:buChar char="-"/>
            </a:pPr>
            <a:endParaRPr lang="ru-RU" sz="800" dirty="0">
              <a:solidFill>
                <a:srgbClr val="FF99FF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FF99FF"/>
                </a:solidFill>
                <a:latin typeface="Arial Black" panose="020B0A04020102020204" pitchFamily="34" charset="0"/>
              </a:rPr>
              <a:t>рассказать о военном прошлом девушек-радистов из Горького;</a:t>
            </a:r>
          </a:p>
          <a:p>
            <a:pPr marL="342900" indent="-342900" algn="just">
              <a:buFontTx/>
              <a:buChar char="-"/>
            </a:pPr>
            <a:endParaRPr lang="ru-RU" sz="800" dirty="0">
              <a:solidFill>
                <a:srgbClr val="FF99FF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FF99FF"/>
                </a:solidFill>
                <a:latin typeface="Arial Black" panose="020B0A04020102020204" pitchFamily="34" charset="0"/>
              </a:rPr>
              <a:t>выступить на классном часе, посвященном  Дню радио и Дню Победы;</a:t>
            </a:r>
          </a:p>
          <a:p>
            <a:pPr marL="342900" indent="-342900" algn="just">
              <a:buFontTx/>
              <a:buChar char="-"/>
            </a:pPr>
            <a:endParaRPr lang="ru-RU" sz="800" dirty="0">
              <a:solidFill>
                <a:srgbClr val="FF99FF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FF99FF"/>
                </a:solidFill>
                <a:latin typeface="Arial Black" panose="020B0A04020102020204" pitchFamily="34" charset="0"/>
              </a:rPr>
              <a:t>провести тестирование среди студентов по теме «Радиосвязь»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32C8C-B122-4879-9337-E39070D1F4EA}"/>
              </a:ext>
            </a:extLst>
          </p:cNvPr>
          <p:cNvSpPr txBox="1"/>
          <p:nvPr/>
        </p:nvSpPr>
        <p:spPr>
          <a:xfrm>
            <a:off x="3767667" y="489020"/>
            <a:ext cx="476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Задачи работы</a:t>
            </a:r>
          </a:p>
        </p:txBody>
      </p:sp>
    </p:spTree>
    <p:extLst>
      <p:ext uri="{BB962C8B-B14F-4D97-AF65-F5344CB8AC3E}">
        <p14:creationId xmlns:p14="http://schemas.microsoft.com/office/powerpoint/2010/main" val="1283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714A24-A4B0-44DF-93B3-772F908D2F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4" y="963891"/>
            <a:ext cx="3217333" cy="438161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4066E7C-697B-4C8A-88F9-29745F28912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/>
          <a:stretch/>
        </p:blipFill>
        <p:spPr bwMode="auto">
          <a:xfrm>
            <a:off x="5283200" y="889156"/>
            <a:ext cx="6400800" cy="4381612"/>
          </a:xfrm>
          <a:prstGeom prst="rect">
            <a:avLst/>
          </a:prstGeom>
          <a:ln w="5715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BAD5B9-F23A-443D-9CA4-F27FE9B9D23D}"/>
              </a:ext>
            </a:extLst>
          </p:cNvPr>
          <p:cNvSpPr txBox="1"/>
          <p:nvPr/>
        </p:nvSpPr>
        <p:spPr>
          <a:xfrm>
            <a:off x="5041900" y="5674404"/>
            <a:ext cx="6883399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Нижегородская радиолаборатория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06633-A2EF-4225-A639-9B0EA7156A69}"/>
              </a:ext>
            </a:extLst>
          </p:cNvPr>
          <p:cNvSpPr txBox="1"/>
          <p:nvPr/>
        </p:nvSpPr>
        <p:spPr>
          <a:xfrm>
            <a:off x="12699" y="5345503"/>
            <a:ext cx="5029201" cy="1142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Степанович Попов</a:t>
            </a:r>
          </a:p>
        </p:txBody>
      </p:sp>
    </p:spTree>
    <p:extLst>
      <p:ext uri="{BB962C8B-B14F-4D97-AF65-F5344CB8AC3E}">
        <p14:creationId xmlns:p14="http://schemas.microsoft.com/office/powerpoint/2010/main" val="10396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1269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AA9C24-6605-4EA2-85D0-DC8B4571683D}"/>
              </a:ext>
            </a:extLst>
          </p:cNvPr>
          <p:cNvSpPr txBox="1"/>
          <p:nvPr/>
        </p:nvSpPr>
        <p:spPr>
          <a:xfrm>
            <a:off x="8125953" y="1265668"/>
            <a:ext cx="2869865" cy="50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Бойцы ополчения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-415345" y="5923996"/>
            <a:ext cx="6227232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Женская бригада </a:t>
            </a:r>
          </a:p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(з-д им. М.В. Фрунзе)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56C521C-02F8-4C07-9E1A-8D1085FC069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32456" r="17867" b="6006"/>
          <a:stretch/>
        </p:blipFill>
        <p:spPr bwMode="auto">
          <a:xfrm>
            <a:off x="3652186" y="294898"/>
            <a:ext cx="4045723" cy="24477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95D0AD-2F7B-433F-A034-615AF8A4CEB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1" y="3037499"/>
            <a:ext cx="4646319" cy="274169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894F00-676B-417A-9107-3CEF0596648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71" y="3185521"/>
            <a:ext cx="4362203" cy="259367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834325-231E-487A-BEBB-FD20281D1C43}"/>
              </a:ext>
            </a:extLst>
          </p:cNvPr>
          <p:cNvSpPr txBox="1"/>
          <p:nvPr/>
        </p:nvSpPr>
        <p:spPr>
          <a:xfrm>
            <a:off x="7219023" y="5921325"/>
            <a:ext cx="34417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Женская бригада </a:t>
            </a:r>
          </a:p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(з-д им. В.И. Ленина)</a:t>
            </a:r>
          </a:p>
        </p:txBody>
      </p:sp>
    </p:spTree>
    <p:extLst>
      <p:ext uri="{BB962C8B-B14F-4D97-AF65-F5344CB8AC3E}">
        <p14:creationId xmlns:p14="http://schemas.microsoft.com/office/powerpoint/2010/main" val="41495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1269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3760751" y="5968712"/>
            <a:ext cx="3928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Радиостанция РАФ-КВ-3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8655C95-72BD-4A7B-BBDA-75FB898DE04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1221" r="1662" b="1750"/>
          <a:stretch/>
        </p:blipFill>
        <p:spPr bwMode="auto">
          <a:xfrm>
            <a:off x="2133599" y="805934"/>
            <a:ext cx="7215283" cy="4883666"/>
          </a:xfrm>
          <a:prstGeom prst="rect">
            <a:avLst/>
          </a:prstGeom>
          <a:solidFill>
            <a:schemeClr val="bg1"/>
          </a:solidFill>
          <a:ln w="762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35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1269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2540776" y="5841999"/>
            <a:ext cx="5958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им. В.И. Ленина после бомбежки</a:t>
            </a:r>
            <a:endParaRPr lang="ru-RU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365AF6-652C-42C9-A533-20EC90038A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15946"/>
            <a:ext cx="6773333" cy="4585787"/>
          </a:xfrm>
          <a:prstGeom prst="rect">
            <a:avLst/>
          </a:prstGeom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1296846" y="4084517"/>
            <a:ext cx="3487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Радиостанция РСБ-бис</a:t>
            </a:r>
            <a:endParaRPr lang="ru-RU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DABC1-DF78-47BE-B22D-EE0EC4518C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1" y="948266"/>
            <a:ext cx="4910629" cy="29148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7" name="Рисунок 6" descr="undefined">
            <a:extLst>
              <a:ext uri="{FF2B5EF4-FFF2-40B4-BE49-F238E27FC236}">
                <a16:creationId xmlns:a16="http://schemas.microsoft.com/office/drawing/2014/main" id="{6012A792-C381-413A-8D36-E9CDE3EB33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11" y="2405682"/>
            <a:ext cx="4910631" cy="29148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C6A07B-FD2E-4930-905A-3239D194053B}"/>
              </a:ext>
            </a:extLst>
          </p:cNvPr>
          <p:cNvSpPr txBox="1"/>
          <p:nvPr/>
        </p:nvSpPr>
        <p:spPr>
          <a:xfrm>
            <a:off x="7101414" y="5735313"/>
            <a:ext cx="3606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Радиостанция РСБ-Ф (наземный вариант) </a:t>
            </a:r>
            <a:endParaRPr lang="ru-RU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99F536B-6177-45FA-BA94-DFED1B24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4667" r="34708" b="77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09D73-055E-45B8-A85D-9DA91D73F447}"/>
              </a:ext>
            </a:extLst>
          </p:cNvPr>
          <p:cNvSpPr txBox="1"/>
          <p:nvPr/>
        </p:nvSpPr>
        <p:spPr>
          <a:xfrm>
            <a:off x="368969" y="5559320"/>
            <a:ext cx="38037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Переносная радиостанция 12-РП</a:t>
            </a:r>
            <a:endParaRPr lang="ru-RU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6A07B-FD2E-4930-905A-3239D194053B}"/>
              </a:ext>
            </a:extLst>
          </p:cNvPr>
          <p:cNvSpPr txBox="1"/>
          <p:nvPr/>
        </p:nvSpPr>
        <p:spPr>
          <a:xfrm>
            <a:off x="6096000" y="5713208"/>
            <a:ext cx="4687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Танковая  радиостанция 12-РТ</a:t>
            </a:r>
            <a:endParaRPr lang="ru-RU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Переносные малогабаритные радиостанции - самый распространенный вид связи в советских войсках">
            <a:extLst>
              <a:ext uri="{FF2B5EF4-FFF2-40B4-BE49-F238E27FC236}">
                <a16:creationId xmlns:a16="http://schemas.microsoft.com/office/drawing/2014/main" id="{545A8EB3-24F7-4718-AF7D-91EE9BE855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5" y="1422400"/>
            <a:ext cx="3312109" cy="39451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49CCB6-7E4F-485F-9BED-40DEFE2B85C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26" y="1422400"/>
            <a:ext cx="6999341" cy="39451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056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8342</TotalTime>
  <Words>425</Words>
  <Application>Microsoft Office PowerPoint</Application>
  <PresentationFormat>Широкоэкранный</PresentationFormat>
  <Paragraphs>95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57</cp:revision>
  <dcterms:created xsi:type="dcterms:W3CDTF">2025-03-12T07:25:46Z</dcterms:created>
  <dcterms:modified xsi:type="dcterms:W3CDTF">2025-05-15T14:14:16Z</dcterms:modified>
</cp:coreProperties>
</file>