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5143500" type="screen16x9"/>
  <p:notesSz cx="6858000" cy="9144000"/>
  <p:embeddedFontLst>
    <p:embeddedFont>
      <p:font typeface="Raleway" charset="-52"/>
      <p:regular r:id="rId10"/>
      <p:bold r:id="rId11"/>
      <p:italic r:id="rId12"/>
      <p:boldItalic r:id="rId13"/>
    </p:embeddedFont>
    <p:embeddedFont>
      <p:font typeface="Lato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-96" y="-2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0832f77edc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0832f77edc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0832f77edc_0_1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0832f77edc_0_1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89978180b4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89978180b4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89978180b4_1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189978180b4_1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0832f77edc_0_1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20832f77edc_0_1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0832f77edc_0_2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20832f77edc_0_2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/>
              <a:t>Электронное расписание занятий для образовательных организаций</a:t>
            </a:r>
            <a:endParaRPr dirty="0"/>
          </a:p>
        </p:txBody>
      </p:sp>
      <p:sp>
        <p:nvSpPr>
          <p:cNvPr id="87" name="Google Shape;87;p13"/>
          <p:cNvSpPr txBox="1">
            <a:spLocks noGrp="1"/>
          </p:cNvSpPr>
          <p:nvPr>
            <p:ph type="subTitle" idx="1"/>
          </p:nvPr>
        </p:nvSpPr>
        <p:spPr>
          <a:xfrm>
            <a:off x="727950" y="3613825"/>
            <a:ext cx="7688100" cy="12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Автор:</a:t>
            </a:r>
            <a:r>
              <a:rPr lang="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Андрей Владимирович Орлов</a:t>
            </a:r>
            <a:endParaRPr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Научный руководитель:</a:t>
            </a:r>
            <a:r>
              <a:rPr lang="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Анна Николаевна Панченко, преподаватель</a:t>
            </a:r>
            <a:endParaRPr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Образовательное учреждение:</a:t>
            </a:r>
            <a:r>
              <a:rPr lang="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ГБПОУ КНТ им. Б.И.Корнилова</a:t>
            </a:r>
            <a:endParaRPr sz="186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title"/>
          </p:nvPr>
        </p:nvSpPr>
        <p:spPr>
          <a:xfrm>
            <a:off x="729450" y="5993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2240" dirty="0"/>
              <a:t>Цель и задачи проекта</a:t>
            </a:r>
            <a:endParaRPr sz="2240" dirty="0"/>
          </a:p>
        </p:txBody>
      </p:sp>
      <p:sp>
        <p:nvSpPr>
          <p:cNvPr id="93" name="Google Shape;93;p14"/>
          <p:cNvSpPr txBox="1">
            <a:spLocks noGrp="1"/>
          </p:cNvSpPr>
          <p:nvPr>
            <p:ph type="body" idx="1"/>
          </p:nvPr>
        </p:nvSpPr>
        <p:spPr>
          <a:xfrm>
            <a:off x="729450" y="1549050"/>
            <a:ext cx="7688700" cy="9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b="1" dirty="0">
                <a:latin typeface="Lato" charset="0"/>
                <a:cs typeface="Lato" charset="0"/>
              </a:rPr>
              <a:t>Цель проекта:</a:t>
            </a:r>
            <a:endParaRPr sz="1600" b="1" dirty="0">
              <a:latin typeface="Lato" charset="0"/>
              <a:cs typeface="Lato" charset="0"/>
            </a:endParaRPr>
          </a:p>
          <a:p>
            <a:pPr marL="0" lvl="0" indent="0" algn="just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" sz="1400" dirty="0">
                <a:solidFill>
                  <a:srgbClr val="000000"/>
                </a:solidFill>
                <a:latin typeface="Lato" charset="0"/>
                <a:ea typeface="Times New Roman"/>
                <a:cs typeface="Lato" charset="0"/>
                <a:sym typeface="Times New Roman"/>
              </a:rPr>
              <a:t>облегчение работы персонала, ответственного за составление расписания, улучшение координации между преподавателями и обучающимися.</a:t>
            </a:r>
            <a:endParaRPr sz="1500" dirty="0">
              <a:latin typeface="Lato" charset="0"/>
              <a:cs typeface="Lato" charset="0"/>
            </a:endParaRPr>
          </a:p>
        </p:txBody>
      </p:sp>
      <p:sp>
        <p:nvSpPr>
          <p:cNvPr id="94" name="Google Shape;94;p14"/>
          <p:cNvSpPr txBox="1">
            <a:spLocks noGrp="1"/>
          </p:cNvSpPr>
          <p:nvPr>
            <p:ph type="body" idx="1"/>
          </p:nvPr>
        </p:nvSpPr>
        <p:spPr>
          <a:xfrm>
            <a:off x="727650" y="2646875"/>
            <a:ext cx="7688700" cy="193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b="1" dirty="0">
                <a:latin typeface="Lato" charset="0"/>
                <a:cs typeface="Lato" charset="0"/>
              </a:rPr>
              <a:t>Задачи проекта: </a:t>
            </a:r>
            <a:endParaRPr sz="1600" b="1" dirty="0">
              <a:latin typeface="Lato" charset="0"/>
              <a:cs typeface="Lato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" sz="1400" dirty="0">
                <a:solidFill>
                  <a:srgbClr val="000000"/>
                </a:solidFill>
                <a:latin typeface="Lato" charset="0"/>
                <a:ea typeface="Times New Roman"/>
                <a:cs typeface="Lato" charset="0"/>
                <a:sym typeface="Times New Roman"/>
              </a:rPr>
              <a:t>разработать электронное расписание, которое бы </a:t>
            </a:r>
            <a:endParaRPr sz="1400" b="1" dirty="0">
              <a:latin typeface="Lato" charset="0"/>
              <a:cs typeface="Lato" charset="0"/>
            </a:endParaRPr>
          </a:p>
          <a:p>
            <a:pPr marL="45720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●"/>
            </a:pPr>
            <a:r>
              <a:rPr lang="ru" sz="1400" dirty="0">
                <a:solidFill>
                  <a:srgbClr val="000000"/>
                </a:solidFill>
                <a:latin typeface="Lato" charset="0"/>
                <a:ea typeface="Times New Roman"/>
                <a:cs typeface="Lato" charset="0"/>
                <a:sym typeface="Times New Roman"/>
              </a:rPr>
              <a:t>имело понятный для пользователя интерфейс;</a:t>
            </a:r>
            <a:endParaRPr sz="1400" dirty="0">
              <a:solidFill>
                <a:srgbClr val="000000"/>
              </a:solidFill>
              <a:latin typeface="Lato" charset="0"/>
              <a:ea typeface="Times New Roman"/>
              <a:cs typeface="Lato" charset="0"/>
              <a:sym typeface="Times New Roman"/>
            </a:endParaRPr>
          </a:p>
          <a:p>
            <a:pPr marL="45720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●"/>
            </a:pPr>
            <a:r>
              <a:rPr lang="ru" sz="1400" dirty="0">
                <a:solidFill>
                  <a:srgbClr val="000000"/>
                </a:solidFill>
                <a:latin typeface="Lato" charset="0"/>
                <a:ea typeface="Times New Roman"/>
                <a:cs typeface="Lato" charset="0"/>
                <a:sym typeface="Times New Roman"/>
              </a:rPr>
              <a:t>контролировало правильность составления расписания и в случае необходимости выдавало сообщение об ошибке;</a:t>
            </a:r>
            <a:endParaRPr sz="1400" dirty="0">
              <a:solidFill>
                <a:srgbClr val="000000"/>
              </a:solidFill>
              <a:latin typeface="Lato" charset="0"/>
              <a:ea typeface="Times New Roman"/>
              <a:cs typeface="Lato" charset="0"/>
              <a:sym typeface="Times New Roman"/>
            </a:endParaRPr>
          </a:p>
          <a:p>
            <a:pPr marL="45720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●"/>
            </a:pPr>
            <a:r>
              <a:rPr lang="ru" sz="1400" dirty="0">
                <a:solidFill>
                  <a:srgbClr val="000000"/>
                </a:solidFill>
                <a:latin typeface="Lato" charset="0"/>
                <a:ea typeface="Times New Roman"/>
                <a:cs typeface="Lato" charset="0"/>
                <a:sym typeface="Times New Roman"/>
              </a:rPr>
              <a:t>давало возможность вносить изменения в расписание при необходимости (в случае болезни преподавателя и т.п.);</a:t>
            </a:r>
            <a:endParaRPr sz="1400" dirty="0">
              <a:solidFill>
                <a:srgbClr val="000000"/>
              </a:solidFill>
              <a:latin typeface="Lato" charset="0"/>
              <a:ea typeface="Times New Roman"/>
              <a:cs typeface="Lato" charset="0"/>
              <a:sym typeface="Times New Roman"/>
            </a:endParaRPr>
          </a:p>
          <a:p>
            <a:pPr marL="45720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●"/>
            </a:pPr>
            <a:r>
              <a:rPr lang="ru" sz="1400" dirty="0">
                <a:solidFill>
                  <a:srgbClr val="000000"/>
                </a:solidFill>
                <a:latin typeface="Lato" charset="0"/>
                <a:ea typeface="Times New Roman"/>
                <a:cs typeface="Lato" charset="0"/>
                <a:sym typeface="Times New Roman"/>
              </a:rPr>
              <a:t>по запросу пользователя выводило расписание занятий на выбранный день для выбранной группы или преподавателя с учетом изменений к расписанию.</a:t>
            </a:r>
            <a:endParaRPr sz="1400" dirty="0">
              <a:solidFill>
                <a:srgbClr val="000000"/>
              </a:solidFill>
              <a:latin typeface="Lato" charset="0"/>
              <a:ea typeface="Times New Roman"/>
              <a:cs typeface="Lato" charset="0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>
            <a:spLocks noGrp="1"/>
          </p:cNvSpPr>
          <p:nvPr>
            <p:ph type="title"/>
          </p:nvPr>
        </p:nvSpPr>
        <p:spPr>
          <a:xfrm>
            <a:off x="727650" y="368450"/>
            <a:ext cx="7688700" cy="85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2240"/>
              <a:t>Опыт интеграции систем электронного расписания в образовательных организациях</a:t>
            </a:r>
            <a:endParaRPr sz="2240"/>
          </a:p>
        </p:txBody>
      </p:sp>
      <p:pic>
        <p:nvPicPr>
          <p:cNvPr id="100" name="Google Shape;10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81563" y="1308525"/>
            <a:ext cx="5980875" cy="3698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>
            <a:spLocks noGrp="1"/>
          </p:cNvSpPr>
          <p:nvPr>
            <p:ph type="title"/>
          </p:nvPr>
        </p:nvSpPr>
        <p:spPr>
          <a:xfrm>
            <a:off x="729450" y="556650"/>
            <a:ext cx="81270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2240"/>
              <a:t>Преимущества и недостатки электронного расписания</a:t>
            </a:r>
            <a:endParaRPr sz="2240"/>
          </a:p>
        </p:txBody>
      </p:sp>
      <p:sp>
        <p:nvSpPr>
          <p:cNvPr id="106" name="Google Shape;106;p16"/>
          <p:cNvSpPr txBox="1">
            <a:spLocks noGrp="1"/>
          </p:cNvSpPr>
          <p:nvPr>
            <p:ph type="body" idx="1"/>
          </p:nvPr>
        </p:nvSpPr>
        <p:spPr>
          <a:xfrm>
            <a:off x="729450" y="1506925"/>
            <a:ext cx="3844500" cy="299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ru" sz="1602" b="1" dirty="0"/>
              <a:t>Преимущества:</a:t>
            </a:r>
            <a:endParaRPr sz="1602" b="1" dirty="0"/>
          </a:p>
          <a:p>
            <a:pPr marL="457200" lvl="0" indent="-317658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403"/>
              <a:buChar char="+"/>
            </a:pPr>
            <a:r>
              <a:rPr lang="ru" sz="1402" dirty="0"/>
              <a:t>Удобный менеджмент, отсутствие наложений в расписании</a:t>
            </a:r>
            <a:endParaRPr sz="1402" dirty="0"/>
          </a:p>
          <a:p>
            <a:pPr marL="457200" lvl="0" indent="-317658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3"/>
              <a:buChar char="+"/>
            </a:pPr>
            <a:r>
              <a:rPr lang="ru" sz="1402" dirty="0"/>
              <a:t>Удобный доступ к расписанию и возможность рассылки уведомлений о повторных изменениях</a:t>
            </a:r>
            <a:endParaRPr sz="1402" dirty="0"/>
          </a:p>
          <a:p>
            <a:pPr marL="457200" lvl="0" indent="-317658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3"/>
              <a:buChar char="+"/>
            </a:pPr>
            <a:r>
              <a:rPr lang="ru" sz="1402" dirty="0"/>
              <a:t>Отслеживание нагрузки студентов и преподавателей</a:t>
            </a:r>
            <a:endParaRPr sz="1402" dirty="0"/>
          </a:p>
          <a:p>
            <a:pPr marL="457200" lvl="0" indent="-317658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3"/>
              <a:buChar char="+"/>
            </a:pPr>
            <a:r>
              <a:rPr lang="ru" sz="1402" dirty="0"/>
              <a:t>Возможность отказа от бумажных носителей</a:t>
            </a:r>
            <a:endParaRPr sz="1402" dirty="0"/>
          </a:p>
          <a:p>
            <a:pPr marL="457200" lvl="0" indent="-317658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3"/>
              <a:buChar char="+"/>
            </a:pPr>
            <a:r>
              <a:rPr lang="ru" sz="1402" dirty="0"/>
              <a:t>Удобный инструмент для студентов(учеников)/преподавателей и родителей</a:t>
            </a:r>
            <a:endParaRPr sz="1402" dirty="0"/>
          </a:p>
        </p:txBody>
      </p:sp>
      <p:sp>
        <p:nvSpPr>
          <p:cNvPr id="107" name="Google Shape;107;p16"/>
          <p:cNvSpPr txBox="1">
            <a:spLocks noGrp="1"/>
          </p:cNvSpPr>
          <p:nvPr>
            <p:ph type="body" idx="1"/>
          </p:nvPr>
        </p:nvSpPr>
        <p:spPr>
          <a:xfrm>
            <a:off x="4572000" y="1506925"/>
            <a:ext cx="3844500" cy="226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b="1" dirty="0"/>
              <a:t>Недостатки:</a:t>
            </a:r>
            <a:endParaRPr sz="1600" b="1" dirty="0"/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SzPts val="1400"/>
              <a:buChar char="-"/>
            </a:pPr>
            <a:r>
              <a:rPr lang="ru" sz="1400" dirty="0"/>
              <a:t>Сложность и дороговизна разработки</a:t>
            </a:r>
            <a:endParaRPr sz="14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ru" sz="1400" dirty="0"/>
              <a:t>Сложность интеграции и развития </a:t>
            </a:r>
            <a:endParaRPr sz="14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ru" sz="1400" dirty="0"/>
              <a:t>Адаптационный период </a:t>
            </a:r>
            <a:endParaRPr sz="1400" dirty="0"/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>
            <a:spLocks noGrp="1"/>
          </p:cNvSpPr>
          <p:nvPr>
            <p:ph type="title"/>
          </p:nvPr>
        </p:nvSpPr>
        <p:spPr>
          <a:xfrm>
            <a:off x="729450" y="556650"/>
            <a:ext cx="81270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2240"/>
              <a:t>На данный момент реализовано</a:t>
            </a:r>
            <a:endParaRPr sz="2240"/>
          </a:p>
        </p:txBody>
      </p:sp>
      <p:sp>
        <p:nvSpPr>
          <p:cNvPr id="120" name="Google Shape;120;p18"/>
          <p:cNvSpPr txBox="1"/>
          <p:nvPr/>
        </p:nvSpPr>
        <p:spPr>
          <a:xfrm>
            <a:off x="729450" y="1712400"/>
            <a:ext cx="8003400" cy="264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"/>
              <a:buChar char="-"/>
            </a:pPr>
            <a:r>
              <a:rPr lang="ru" sz="1600" dirty="0">
                <a:latin typeface="Lato"/>
                <a:ea typeface="Lato"/>
                <a:cs typeface="Lato"/>
                <a:sym typeface="Lato"/>
              </a:rPr>
              <a:t>Оптимальная структура базы данных</a:t>
            </a:r>
            <a:endParaRPr sz="1600" dirty="0">
              <a:latin typeface="Lato"/>
              <a:ea typeface="Lato"/>
              <a:cs typeface="Lato"/>
              <a:sym typeface="Lato"/>
            </a:endParaRPr>
          </a:p>
          <a:p>
            <a:pPr marL="4572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"/>
              <a:buChar char="-"/>
            </a:pPr>
            <a:r>
              <a:rPr lang="ru" sz="1600" dirty="0">
                <a:latin typeface="Lato"/>
                <a:ea typeface="Lato"/>
                <a:cs typeface="Lato"/>
                <a:sym typeface="Lato"/>
              </a:rPr>
              <a:t>Административная панель</a:t>
            </a:r>
            <a:endParaRPr sz="1600" dirty="0">
              <a:latin typeface="Lato"/>
              <a:ea typeface="Lato"/>
              <a:cs typeface="Lato"/>
              <a:sym typeface="Lato"/>
            </a:endParaRPr>
          </a:p>
          <a:p>
            <a:pPr marL="4572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"/>
              <a:buChar char="-"/>
            </a:pPr>
            <a:r>
              <a:rPr lang="ru" sz="1600" dirty="0">
                <a:latin typeface="Lato"/>
                <a:ea typeface="Lato"/>
                <a:cs typeface="Lato"/>
                <a:sym typeface="Lato"/>
              </a:rPr>
              <a:t>Удобный пользовательский интерфейс</a:t>
            </a:r>
            <a:endParaRPr sz="1600" dirty="0">
              <a:latin typeface="Lato"/>
              <a:ea typeface="Lato"/>
              <a:cs typeface="Lato"/>
              <a:sym typeface="Lato"/>
            </a:endParaRPr>
          </a:p>
          <a:p>
            <a:pPr marL="4572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"/>
              <a:buChar char="-"/>
            </a:pPr>
            <a:r>
              <a:rPr lang="ru" sz="1600" dirty="0">
                <a:latin typeface="Lato"/>
                <a:ea typeface="Lato"/>
                <a:cs typeface="Lato"/>
                <a:sym typeface="Lato"/>
              </a:rPr>
              <a:t>Система контроля правильности заполнения расписания и отсутствия наложений</a:t>
            </a:r>
            <a:endParaRPr sz="1600" dirty="0">
              <a:latin typeface="Lato"/>
              <a:ea typeface="Lato"/>
              <a:cs typeface="Lato"/>
              <a:sym typeface="Lato"/>
            </a:endParaRPr>
          </a:p>
          <a:p>
            <a:pPr marL="4572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"/>
              <a:buChar char="-"/>
            </a:pPr>
            <a:r>
              <a:rPr lang="ru" sz="1600" dirty="0">
                <a:latin typeface="Lato"/>
                <a:ea typeface="Lato"/>
                <a:cs typeface="Lato"/>
                <a:sym typeface="Lato"/>
              </a:rPr>
              <a:t>Обширный API (Программный интерфейс)</a:t>
            </a:r>
            <a:endParaRPr sz="1600" dirty="0">
              <a:latin typeface="Lato"/>
              <a:ea typeface="Lato"/>
              <a:cs typeface="Lato"/>
              <a:sym typeface="Lato"/>
            </a:endParaRPr>
          </a:p>
          <a:p>
            <a:pPr marL="4572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"/>
              <a:buChar char="-"/>
            </a:pPr>
            <a:r>
              <a:rPr lang="ru" sz="1600" dirty="0">
                <a:latin typeface="Lato"/>
                <a:ea typeface="Lato"/>
                <a:cs typeface="Lato"/>
                <a:sym typeface="Lato"/>
              </a:rPr>
              <a:t>Автоматизированная система развертывания</a:t>
            </a:r>
            <a:endParaRPr sz="1600" dirty="0">
              <a:latin typeface="Lato"/>
              <a:ea typeface="Lato"/>
              <a:cs typeface="Lato"/>
              <a:sym typeface="Lato"/>
            </a:endParaRPr>
          </a:p>
          <a:p>
            <a:pPr marL="4572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"/>
              <a:buChar char="-"/>
            </a:pPr>
            <a:r>
              <a:rPr lang="ru" sz="1600" dirty="0">
                <a:latin typeface="Lato"/>
                <a:ea typeface="Lato"/>
                <a:cs typeface="Lato"/>
                <a:sym typeface="Lato"/>
              </a:rPr>
              <a:t>Оптимизирована нагрузка</a:t>
            </a:r>
            <a:endParaRPr sz="1600" dirty="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9"/>
          <p:cNvSpPr txBox="1">
            <a:spLocks noGrp="1"/>
          </p:cNvSpPr>
          <p:nvPr>
            <p:ph type="body" idx="1"/>
          </p:nvPr>
        </p:nvSpPr>
        <p:spPr>
          <a:xfrm>
            <a:off x="729450" y="1504825"/>
            <a:ext cx="7688700" cy="329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●"/>
            </a:pPr>
            <a:r>
              <a:rPr lang="ru" sz="1400" dirty="0">
                <a:solidFill>
                  <a:srgbClr val="000000"/>
                </a:solidFill>
                <a:latin typeface="Lato" charset="0"/>
                <a:ea typeface="Times New Roman"/>
                <a:cs typeface="Lato" charset="0"/>
                <a:sym typeface="Times New Roman"/>
              </a:rPr>
              <a:t>Планирую разработать мобильное приложение (отдельно для администратора и пользователя). </a:t>
            </a:r>
            <a:endParaRPr sz="1400" dirty="0">
              <a:solidFill>
                <a:srgbClr val="000000"/>
              </a:solidFill>
              <a:latin typeface="Lato" charset="0"/>
              <a:ea typeface="Times New Roman"/>
              <a:cs typeface="Lato" charset="0"/>
              <a:sym typeface="Times New Roman"/>
            </a:endParaRPr>
          </a:p>
          <a:p>
            <a:pPr marL="457200" lvl="0" indent="-3175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" sz="1400" dirty="0">
                <a:solidFill>
                  <a:srgbClr val="000000"/>
                </a:solidFill>
                <a:latin typeface="Lato" charset="0"/>
                <a:ea typeface="Times New Roman"/>
                <a:cs typeface="Lato" charset="0"/>
                <a:sym typeface="Times New Roman"/>
              </a:rPr>
              <a:t>Рассматриваю возможность расширения функционала приложения, например внедрение сервиса контроля вычитанных часов с учетом утвержденных учебных планов</a:t>
            </a:r>
            <a:r>
              <a:rPr lang="ru" sz="1400" dirty="0">
                <a:latin typeface="Lato" charset="0"/>
                <a:cs typeface="Lato" charset="0"/>
              </a:rPr>
              <a:t>	</a:t>
            </a:r>
            <a:endParaRPr sz="1400" dirty="0">
              <a:latin typeface="Lato" charset="0"/>
              <a:cs typeface="Lato" charset="0"/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 dirty="0">
                <a:solidFill>
                  <a:schemeClr val="dk2"/>
                </a:solidFill>
                <a:latin typeface="Lato" charset="0"/>
                <a:cs typeface="Lato" charset="0"/>
              </a:rPr>
              <a:t>После реализации функционала электронного расписания, планируется развитие проекта в сторону цифровизации других потребностей образовательных организаций. Кроме того основной проект будет получать следующую поддержку:</a:t>
            </a:r>
            <a:endParaRPr sz="1400" dirty="0">
              <a:solidFill>
                <a:schemeClr val="dk2"/>
              </a:solidFill>
              <a:latin typeface="Lato" charset="0"/>
              <a:cs typeface="Lato" charset="0"/>
            </a:endParaRPr>
          </a:p>
          <a:p>
            <a:pPr marL="457200" lvl="0" indent="-31750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</a:pPr>
            <a:r>
              <a:rPr lang="ru" sz="1400" dirty="0">
                <a:solidFill>
                  <a:schemeClr val="dk2"/>
                </a:solidFill>
                <a:latin typeface="Lato" charset="0"/>
                <a:cs typeface="Lato" charset="0"/>
              </a:rPr>
              <a:t>Регулярно будут выходить минорные патчи безопасности и оптимизации.</a:t>
            </a:r>
            <a:endParaRPr sz="1400" dirty="0">
              <a:solidFill>
                <a:schemeClr val="dk2"/>
              </a:solidFill>
              <a:latin typeface="Lato" charset="0"/>
              <a:cs typeface="Lato" charset="0"/>
            </a:endParaRPr>
          </a:p>
          <a:p>
            <a:pPr marL="457200" lvl="0" indent="-3175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</a:pPr>
            <a:r>
              <a:rPr lang="ru" sz="1400" dirty="0">
                <a:solidFill>
                  <a:schemeClr val="dk2"/>
                </a:solidFill>
                <a:latin typeface="Lato" charset="0"/>
                <a:cs typeface="Lato" charset="0"/>
              </a:rPr>
              <a:t>Разрабатываться новый функционал и улучшаться имеющийся</a:t>
            </a:r>
            <a:endParaRPr sz="1400" dirty="0">
              <a:solidFill>
                <a:schemeClr val="dk2"/>
              </a:solidFill>
              <a:latin typeface="Lato" charset="0"/>
              <a:cs typeface="Lato" charset="0"/>
            </a:endParaRPr>
          </a:p>
          <a:p>
            <a:pPr marL="457200" lvl="0" indent="-3175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</a:pPr>
            <a:r>
              <a:rPr lang="ru" sz="1400" dirty="0">
                <a:solidFill>
                  <a:schemeClr val="dk2"/>
                </a:solidFill>
                <a:latin typeface="Lato" charset="0"/>
                <a:cs typeface="Lato" charset="0"/>
              </a:rPr>
              <a:t>Оказание консультативной помощи в установке и эксплуатации системы</a:t>
            </a:r>
            <a:endParaRPr sz="1400" dirty="0">
              <a:solidFill>
                <a:schemeClr val="dk2"/>
              </a:solidFill>
              <a:latin typeface="Lato" charset="0"/>
              <a:cs typeface="Lato" charset="0"/>
            </a:endParaRPr>
          </a:p>
        </p:txBody>
      </p:sp>
      <p:sp>
        <p:nvSpPr>
          <p:cNvPr id="126" name="Google Shape;126;p19"/>
          <p:cNvSpPr txBox="1">
            <a:spLocks noGrp="1"/>
          </p:cNvSpPr>
          <p:nvPr>
            <p:ph type="title"/>
          </p:nvPr>
        </p:nvSpPr>
        <p:spPr>
          <a:xfrm>
            <a:off x="727650" y="5518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2240"/>
              <a:t>Что дальше…?</a:t>
            </a:r>
            <a:endParaRPr sz="224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0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Вопросы и ответы!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</Words>
  <Application>Microsoft Office PowerPoint</Application>
  <PresentationFormat>Экран (16:9)</PresentationFormat>
  <Paragraphs>41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Raleway</vt:lpstr>
      <vt:lpstr>Times New Roman</vt:lpstr>
      <vt:lpstr>Lato</vt:lpstr>
      <vt:lpstr>Streamline</vt:lpstr>
      <vt:lpstr>Электронное расписание занятий для образовательных организаций</vt:lpstr>
      <vt:lpstr>Цель и задачи проекта</vt:lpstr>
      <vt:lpstr>Опыт интеграции систем электронного расписания в образовательных организациях</vt:lpstr>
      <vt:lpstr>Преимущества и недостатки электронного расписания</vt:lpstr>
      <vt:lpstr>На данный момент реализовано</vt:lpstr>
      <vt:lpstr>Что дальше…?</vt:lpstr>
      <vt:lpstr>Вопросы и ответы!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Электронное расписание занятий для образовательных организаций</dc:title>
  <cp:lastModifiedBy>ТПарчук</cp:lastModifiedBy>
  <cp:revision>1</cp:revision>
  <dcterms:modified xsi:type="dcterms:W3CDTF">2023-04-28T07:48:59Z</dcterms:modified>
</cp:coreProperties>
</file>